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
  </p:notesMasterIdLst>
  <p:handoutMasterIdLst>
    <p:handoutMasterId r:id="rId15"/>
  </p:handoutMasterIdLst>
  <p:sldIdLst>
    <p:sldId id="256" r:id="rId2"/>
    <p:sldId id="257" r:id="rId3"/>
    <p:sldId id="258" r:id="rId4"/>
    <p:sldId id="259" r:id="rId5"/>
    <p:sldId id="261" r:id="rId6"/>
    <p:sldId id="260" r:id="rId7"/>
    <p:sldId id="262" r:id="rId8"/>
    <p:sldId id="263" r:id="rId9"/>
    <p:sldId id="264" r:id="rId10"/>
    <p:sldId id="265" r:id="rId11"/>
    <p:sldId id="266" r:id="rId12"/>
    <p:sldId id="268"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3" autoAdjust="0"/>
    <p:restoredTop sz="65926" autoAdjust="0"/>
  </p:normalViewPr>
  <p:slideViewPr>
    <p:cSldViewPr>
      <p:cViewPr varScale="1">
        <p:scale>
          <a:sx n="107" d="100"/>
          <a:sy n="107" d="100"/>
        </p:scale>
        <p:origin x="3252" y="108"/>
      </p:cViewPr>
      <p:guideLst>
        <p:guide orient="horz" pos="2160"/>
        <p:guide pos="2880"/>
      </p:guideLst>
    </p:cSldViewPr>
  </p:slideViewPr>
  <p:outlineViewPr>
    <p:cViewPr>
      <p:scale>
        <a:sx n="33" d="100"/>
        <a:sy n="33" d="100"/>
      </p:scale>
      <p:origin x="48" y="443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8" d="100"/>
          <a:sy n="58" d="100"/>
        </p:scale>
        <p:origin x="-296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76F8CA-5B95-4AE7-A3D9-EF15A30C6102}" type="datetimeFigureOut">
              <a:rPr lang="en-US" smtClean="0"/>
              <a:t>10/28/2021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07C3E4-8158-4E10-AAE9-9026764DC249}" type="slidenum">
              <a:rPr lang="en-US" smtClean="0"/>
              <a:t>‹#›</a:t>
            </a:fld>
            <a:endParaRPr lang="en-US"/>
          </a:p>
        </p:txBody>
      </p:sp>
    </p:spTree>
    <p:extLst>
      <p:ext uri="{BB962C8B-B14F-4D97-AF65-F5344CB8AC3E}">
        <p14:creationId xmlns:p14="http://schemas.microsoft.com/office/powerpoint/2010/main" val="2216781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7B86E6-EE6A-4219-BB67-162B93C54F5C}" type="datetimeFigureOut">
              <a:rPr lang="en-US" smtClean="0"/>
              <a:t>10/28/2021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2CE862-12C1-4D2E-98A0-1007A530BDD1}" type="slidenum">
              <a:rPr lang="en-US" smtClean="0"/>
              <a:t>‹#›</a:t>
            </a:fld>
            <a:endParaRPr lang="en-US"/>
          </a:p>
        </p:txBody>
      </p:sp>
    </p:spTree>
    <p:extLst>
      <p:ext uri="{BB962C8B-B14F-4D97-AF65-F5344CB8AC3E}">
        <p14:creationId xmlns:p14="http://schemas.microsoft.com/office/powerpoint/2010/main" val="320724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Copyright</a:t>
            </a:r>
            <a:r>
              <a:rPr lang="en-US" baseline="0" dirty="0"/>
              <a:t> (2018) LTC Andre Dragomiretzky, USA, RET</a:t>
            </a:r>
          </a:p>
          <a:p>
            <a:r>
              <a:rPr lang="en-US" baseline="0" dirty="0"/>
              <a:t>All Rights Reserved.</a:t>
            </a:r>
          </a:p>
          <a:p>
            <a:endParaRPr lang="en-US" baseline="0" dirty="0"/>
          </a:p>
          <a:p>
            <a:r>
              <a:rPr lang="en-US" baseline="0" dirty="0"/>
              <a:t>5 Nov 18, Version 0.99.1: First draft of base presentation.</a:t>
            </a:r>
          </a:p>
          <a:p>
            <a:endParaRPr lang="en-US" baseline="0" dirty="0"/>
          </a:p>
          <a:p>
            <a:r>
              <a:rPr lang="en-US" baseline="0" dirty="0"/>
              <a:t>17 Nov 18, Version 0.99.2: Minor edits for clarity based on first rehearsal.</a:t>
            </a:r>
          </a:p>
          <a:p>
            <a:endParaRPr lang="en-US" baseline="0" dirty="0"/>
          </a:p>
          <a:p>
            <a:r>
              <a:rPr lang="en-US" baseline="0" dirty="0"/>
              <a:t>26 Nov 18, Version 1.0.0: Final edits for Russian 401 class.</a:t>
            </a:r>
          </a:p>
          <a:p>
            <a:endParaRPr lang="en-US" baseline="0" dirty="0"/>
          </a:p>
          <a:p>
            <a:r>
              <a:rPr lang="en-US" baseline="0" dirty="0"/>
              <a:t>31 Oct 21, Version 1.0.1: Date change for St Sergius Presentation.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1</a:t>
            </a:fld>
            <a:endParaRPr lang="en-US"/>
          </a:p>
        </p:txBody>
      </p:sp>
    </p:spTree>
    <p:extLst>
      <p:ext uri="{BB962C8B-B14F-4D97-AF65-F5344CB8AC3E}">
        <p14:creationId xmlns:p14="http://schemas.microsoft.com/office/powerpoint/2010/main" val="169283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WWI</a:t>
            </a:r>
            <a:r>
              <a:rPr lang="en-US" baseline="0" dirty="0"/>
              <a:t> ended for Russian and setting up of Ukraine as separate from Russia</a:t>
            </a:r>
          </a:p>
          <a:p>
            <a:endParaRPr lang="en-US" baseline="0" dirty="0"/>
          </a:p>
          <a:p>
            <a:r>
              <a:rPr lang="en-US" baseline="0" dirty="0"/>
              <a:t>While talking about the Russian Civil War, explain that the Bolsheviks had to reconquer most of the territory, after the end of WWI.</a:t>
            </a:r>
          </a:p>
          <a:p>
            <a:endParaRPr lang="en-US" baseline="0" dirty="0"/>
          </a:p>
          <a:p>
            <a:r>
              <a:rPr lang="en-US" baseline="0" dirty="0"/>
              <a:t>Republics were formed with no ethnic majority.  Note Crimea was initially assigned to </a:t>
            </a:r>
            <a:r>
              <a:rPr lang="en-US" baseline="0" dirty="0" err="1"/>
              <a:t>RusSSR</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Talk about the failure of Communism and starvation of the Ukrainian people particular in the 1930’s and how could of inflamed the Ukrainians against the Russians (Moscow)</a:t>
            </a:r>
          </a:p>
          <a:p>
            <a:endParaRPr lang="en-US" baseline="0" dirty="0"/>
          </a:p>
          <a:p>
            <a:r>
              <a:rPr lang="en-US" baseline="0" dirty="0"/>
              <a:t>Administrative transfer of Crimea was done for political reasons, to increase number or cultural Russians within Ukraine</a:t>
            </a:r>
          </a:p>
          <a:p>
            <a:endParaRPr lang="en-US" baseline="0" dirty="0"/>
          </a:p>
          <a:p>
            <a:r>
              <a:rPr lang="en-US" baseline="0" dirty="0"/>
              <a:t>Finishing touches to solidifying the political, linguistic, cultural, and in small part </a:t>
            </a:r>
            <a:r>
              <a:rPr lang="en-US" baseline="0"/>
              <a:t>religious fault line.</a:t>
            </a:r>
          </a:p>
          <a:p>
            <a:endParaRPr lang="en-US" baseline="0" dirty="0"/>
          </a:p>
          <a:p>
            <a:r>
              <a:rPr lang="en-US" baseline="0" dirty="0"/>
              <a:t>Sources</a:t>
            </a:r>
          </a:p>
          <a:p>
            <a:endParaRPr lang="en-US" baseline="0" dirty="0"/>
          </a:p>
          <a:p>
            <a:r>
              <a:rPr lang="en-US" baseline="0" dirty="0"/>
              <a:t>https://en.wikipedia.org/wiki/Territorial_evolution_of_Germany#/media/File:Germany_future_1917.jpg, 3 Nov 18</a:t>
            </a:r>
          </a:p>
          <a:p>
            <a:endParaRPr lang="en-US" baseline="0" dirty="0"/>
          </a:p>
          <a:p>
            <a:r>
              <a:rPr lang="en-US" dirty="0"/>
              <a:t>https://en.wikipedia.org/wiki/Russian_Civil_War#/media/File:Russian_civil_war_in_the_west.svg, 3 Nov 18</a:t>
            </a:r>
          </a:p>
          <a:p>
            <a:endParaRPr lang="en-US" dirty="0"/>
          </a:p>
          <a:p>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10</a:t>
            </a:fld>
            <a:endParaRPr lang="en-US"/>
          </a:p>
        </p:txBody>
      </p:sp>
    </p:spTree>
    <p:extLst>
      <p:ext uri="{BB962C8B-B14F-4D97-AF65-F5344CB8AC3E}">
        <p14:creationId xmlns:p14="http://schemas.microsoft.com/office/powerpoint/2010/main" val="176593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a:t>
            </a:r>
            <a:r>
              <a:rPr lang="en-US" baseline="0" dirty="0"/>
              <a:t> the Eastern and Western parts of Ukraine.  Tie in the difference of religion i.e. Catholic (east) vs Orthodox (west).  Closer ties to EU (east) vs Russian Federation (west)</a:t>
            </a:r>
          </a:p>
          <a:p>
            <a:endParaRPr lang="en-US" baseline="0" dirty="0"/>
          </a:p>
          <a:p>
            <a:r>
              <a:rPr lang="en-US" baseline="0" dirty="0"/>
              <a:t>Focus on the difference of attitudes, which was set in 988, and further changed by the Mongol invasion, and the long term regional conflicts amplified for political reason with what was done by the Soviets.</a:t>
            </a:r>
          </a:p>
          <a:p>
            <a:endParaRPr lang="en-US" baseline="0" dirty="0"/>
          </a:p>
          <a:p>
            <a:r>
              <a:rPr lang="en-US" baseline="0" dirty="0"/>
              <a:t>Avoid / punt questions of who did what to whom just prior the </a:t>
            </a:r>
            <a:r>
              <a:rPr lang="en-US" baseline="0" dirty="0" err="1"/>
              <a:t>Maidan</a:t>
            </a:r>
            <a:r>
              <a:rPr lang="en-US" baseline="0" dirty="0"/>
              <a:t> Revolution and the ongoing conflict.</a:t>
            </a:r>
          </a:p>
          <a:p>
            <a:endParaRPr lang="en-US" baseline="0" dirty="0"/>
          </a:p>
          <a:p>
            <a:r>
              <a:rPr lang="en-US" baseline="0" dirty="0"/>
              <a:t>Source: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http://www.washingtonpost.com/blogs/worldviews/wp/2014/01/24/this-is-the-one-map-you-need-to-understand-ukraines-crisis/,</a:t>
            </a:r>
            <a:r>
              <a:rPr lang="en-US" sz="1200" kern="1200" baseline="0" dirty="0">
                <a:solidFill>
                  <a:schemeClr val="tx1"/>
                </a:solidFill>
                <a:effectLst/>
                <a:latin typeface="+mn-lt"/>
                <a:ea typeface="+mn-ea"/>
                <a:cs typeface="+mn-cs"/>
              </a:rPr>
              <a:t> 29 Oct 18,</a:t>
            </a:r>
            <a:r>
              <a:rPr lang="en-US"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 … by Max Fisher</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722CE862-12C1-4D2E-98A0-1007A530BDD1}" type="slidenum">
              <a:rPr lang="en-US" smtClean="0"/>
              <a:t>11</a:t>
            </a:fld>
            <a:endParaRPr lang="en-US"/>
          </a:p>
        </p:txBody>
      </p:sp>
    </p:spTree>
    <p:extLst>
      <p:ext uri="{BB962C8B-B14F-4D97-AF65-F5344CB8AC3E}">
        <p14:creationId xmlns:p14="http://schemas.microsoft.com/office/powerpoint/2010/main" val="6283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a:t>
            </a:r>
            <a:r>
              <a:rPr lang="en-US" baseline="0" dirty="0"/>
              <a:t> and questions, explain that history continues, based on map and history that there would be conflict between the eastern and western parts of Ukraine.</a:t>
            </a:r>
          </a:p>
          <a:p>
            <a:endParaRPr lang="en-US" dirty="0"/>
          </a:p>
          <a:p>
            <a:r>
              <a:rPr lang="en-US" dirty="0"/>
              <a:t>Focus</a:t>
            </a:r>
            <a:r>
              <a:rPr lang="en-US" baseline="0" dirty="0"/>
              <a:t> on the different flags Ukrainian vs Russian.  Both pictures are in Ukraine, Kiev and </a:t>
            </a:r>
            <a:r>
              <a:rPr lang="en-US" baseline="0" dirty="0" err="1"/>
              <a:t>Donesk</a:t>
            </a:r>
            <a:r>
              <a:rPr lang="en-US" baseline="0" dirty="0"/>
              <a:t>, and how the residents of both cities self-identify.</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https://en.wikipedia.org/wiki/2014_Ukrainian_revolution, 26</a:t>
            </a:r>
            <a:r>
              <a:rPr lang="en-US" baseline="0" dirty="0"/>
              <a:t> Oct 18, </a:t>
            </a:r>
            <a:r>
              <a:rPr lang="en-US" dirty="0"/>
              <a:t> is the source of both pictures</a:t>
            </a:r>
          </a:p>
          <a:p>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12</a:t>
            </a:fld>
            <a:endParaRPr lang="en-US"/>
          </a:p>
        </p:txBody>
      </p:sp>
    </p:spTree>
    <p:extLst>
      <p:ext uri="{BB962C8B-B14F-4D97-AF65-F5344CB8AC3E}">
        <p14:creationId xmlns:p14="http://schemas.microsoft.com/office/powerpoint/2010/main" val="108695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baseline="0" dirty="0"/>
              <a:t>pictures of two significant historical events, the baptism of St. Vladimir who brought Christianity to </a:t>
            </a:r>
            <a:r>
              <a:rPr lang="en-US" baseline="0" dirty="0" err="1"/>
              <a:t>Kievan</a:t>
            </a:r>
            <a:r>
              <a:rPr lang="en-US" baseline="0" dirty="0"/>
              <a:t> Rus.  The second picture is of the impromptu memorial that was set.  This presentation will focus on significant events, and historical trends over 1000 years, which set the stage for </a:t>
            </a:r>
            <a:r>
              <a:rPr lang="en-US" baseline="0" dirty="0" err="1"/>
              <a:t>Maidan</a:t>
            </a:r>
            <a:r>
              <a:rPr lang="en-US" baseline="0" dirty="0"/>
              <a:t> Revolution.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https://en.wikipedia.org/wiki/Christianization_of_Kievan_Rus%27,</a:t>
            </a:r>
            <a:r>
              <a:rPr lang="en-US" baseline="0" dirty="0"/>
              <a:t> 24 Oct 18: </a:t>
            </a:r>
            <a:r>
              <a:rPr lang="en-US" dirty="0"/>
              <a:t>for the picture of christening</a:t>
            </a:r>
            <a:r>
              <a:rPr lang="en-US" baseline="0" dirty="0"/>
              <a:t> done by </a:t>
            </a:r>
            <a:r>
              <a:rPr lang="en-US" baseline="0" dirty="0" err="1"/>
              <a:t>Klavdiy</a:t>
            </a:r>
            <a:r>
              <a:rPr lang="en-US" baseline="0" dirty="0"/>
              <a:t> </a:t>
            </a:r>
            <a:r>
              <a:rPr lang="en-US" baseline="0" dirty="0" err="1"/>
              <a:t>Lebedev</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https://secure.i.telegraph.co.uk/multimedia/archive/02833/ukraine-kiev-flowe_2833396k.jpg ,</a:t>
            </a:r>
            <a:r>
              <a:rPr lang="en-US" baseline="0" dirty="0"/>
              <a:t> 28 Oct 18)</a:t>
            </a:r>
          </a:p>
        </p:txBody>
      </p:sp>
      <p:sp>
        <p:nvSpPr>
          <p:cNvPr id="4" name="Slide Number Placeholder 3"/>
          <p:cNvSpPr>
            <a:spLocks noGrp="1"/>
          </p:cNvSpPr>
          <p:nvPr>
            <p:ph type="sldNum" sz="quarter" idx="10"/>
          </p:nvPr>
        </p:nvSpPr>
        <p:spPr/>
        <p:txBody>
          <a:bodyPr/>
          <a:lstStyle/>
          <a:p>
            <a:fld id="{722CE862-12C1-4D2E-98A0-1007A530BDD1}" type="slidenum">
              <a:rPr lang="en-US" smtClean="0"/>
              <a:t>2</a:t>
            </a:fld>
            <a:endParaRPr lang="en-US"/>
          </a:p>
        </p:txBody>
      </p:sp>
    </p:spTree>
    <p:extLst>
      <p:ext uri="{BB962C8B-B14F-4D97-AF65-F5344CB8AC3E}">
        <p14:creationId xmlns:p14="http://schemas.microsoft.com/office/powerpoint/2010/main" val="701251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Purpose for this slide is to provide background what </a:t>
            </a:r>
            <a:r>
              <a:rPr lang="en-US" baseline="0" dirty="0" err="1"/>
              <a:t>Kiavan</a:t>
            </a:r>
            <a:r>
              <a:rPr lang="en-US" baseline="0" dirty="0"/>
              <a:t> </a:t>
            </a:r>
            <a:r>
              <a:rPr lang="en-US" baseline="0" dirty="0" err="1"/>
              <a:t>Rus</a:t>
            </a:r>
            <a:r>
              <a:rPr lang="en-US" baseline="0" dirty="0"/>
              <a:t> was prior to the christening in 988 of the scope and size of </a:t>
            </a:r>
            <a:r>
              <a:rPr lang="en-US" baseline="0" dirty="0" err="1"/>
              <a:t>Kievan</a:t>
            </a:r>
            <a:r>
              <a:rPr lang="en-US" baseline="0" dirty="0"/>
              <a:t> </a:t>
            </a:r>
            <a:r>
              <a:rPr lang="en-US" baseline="0" dirty="0" err="1"/>
              <a:t>Rus</a:t>
            </a:r>
            <a:r>
              <a:rPr lang="en-US" baseline="0" dirty="0"/>
              <a:t>, as well where it was geographically.  This map is mostly accurate for the period of 862 to about 1123.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Explain that this was more or less the territory at around 1100 AD, the zenith of </a:t>
            </a:r>
            <a:r>
              <a:rPr lang="en-US" baseline="0" dirty="0" err="1"/>
              <a:t>Kievan</a:t>
            </a:r>
            <a:r>
              <a:rPr lang="en-US" baseline="0" dirty="0"/>
              <a:t> </a:t>
            </a:r>
            <a:r>
              <a:rPr lang="en-US" baseline="0" dirty="0" err="1"/>
              <a:t>Rus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Some gods were regional, some spanned several regions but had different names.  Each god did have a specific symbol.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ahead on time, explain that Rod / Rid was the leader of the Pantheon, B &amp; C where deities which focused on opposition (man vs woman, day vs night, light vs darkness), and Perun was a cross between the Nordic Thor and Greek Zeus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https://www.britannica.com/topic/Kievan-Rus,</a:t>
            </a:r>
            <a:r>
              <a:rPr lang="en-US" baseline="0" dirty="0"/>
              <a:t> 17 Oct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https://en.wikipedia.org/wiki/Deities_of_Slavic_religion for deities and their symbols, 17 Oct 18</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722CE862-12C1-4D2E-98A0-1007A530BDD1}" type="slidenum">
              <a:rPr lang="en-US" smtClean="0"/>
              <a:t>3</a:t>
            </a:fld>
            <a:endParaRPr lang="en-US"/>
          </a:p>
        </p:txBody>
      </p:sp>
    </p:spTree>
    <p:extLst>
      <p:ext uri="{BB962C8B-B14F-4D97-AF65-F5344CB8AC3E}">
        <p14:creationId xmlns:p14="http://schemas.microsoft.com/office/powerpoint/2010/main" val="135503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Key here is Christianization of </a:t>
            </a:r>
            <a:r>
              <a:rPr lang="en-US" baseline="0" dirty="0" err="1"/>
              <a:t>Kievan</a:t>
            </a:r>
            <a:r>
              <a:rPr lang="en-US" baseline="0" dirty="0"/>
              <a:t> </a:t>
            </a:r>
            <a:r>
              <a:rPr lang="en-US" baseline="0" dirty="0" err="1"/>
              <a:t>Rus</a:t>
            </a:r>
            <a:r>
              <a:rPr lang="en-US" baseline="0" dirty="0"/>
              <a:t> was initiated due to politics, by request for assistance from Basil II of Byzantine.  Vladimir accepted Christianity and a year later christened the Rus.  What this did was neutralized the threat in the southeast, with the creation of the Ottoman empire.</a:t>
            </a:r>
          </a:p>
          <a:p>
            <a:endParaRPr lang="en-US" baseline="0" dirty="0"/>
          </a:p>
          <a:p>
            <a:r>
              <a:rPr lang="en-US" baseline="0" dirty="0"/>
              <a:t>Third conical cap patriarch is a bit of historical trivia.  The first Popes in Rome wore a conical cap, at some time later Roman popes stopped wearing it and it was worn by the Patriarch of Constantinople.  After the fall of the Byzantine empire, the patriarch of Moscow wore it, until the fall of Imperial Russian.  This also shows that Christianity has lasted in both the Ukraine and Russian for over 1000 years.</a:t>
            </a:r>
          </a:p>
          <a:p>
            <a:endParaRPr lang="en-US" baseline="0" dirty="0"/>
          </a:p>
          <a:p>
            <a:r>
              <a:rPr lang="en-US" baseline="0" dirty="0"/>
              <a:t>This is the first significant event.</a:t>
            </a:r>
          </a:p>
          <a:p>
            <a:endParaRPr lang="en-US" baseline="0" dirty="0"/>
          </a:p>
          <a:p>
            <a:r>
              <a:rPr lang="en-US" baseline="0" dirty="0"/>
              <a:t>Sources:</a:t>
            </a:r>
          </a:p>
          <a:p>
            <a:endParaRPr lang="en-US" baseline="0" dirty="0"/>
          </a:p>
          <a:p>
            <a:r>
              <a:rPr lang="en-US" i="0" dirty="0"/>
              <a:t>https://upload.wikimedia.org/wikipedia/commons/thumb/b/b5/Tikhon_of_Moscow.jpg/220px-Tikhon_of_Moscow.jpg,</a:t>
            </a:r>
            <a:r>
              <a:rPr lang="en-US" i="0" baseline="0" dirty="0"/>
              <a:t> 4 Nov 18</a:t>
            </a:r>
            <a:endParaRPr lang="en-US" i="0" dirty="0"/>
          </a:p>
          <a:p>
            <a:endParaRPr lang="en-US" i="1" dirty="0"/>
          </a:p>
          <a:p>
            <a:r>
              <a:rPr lang="en-US" i="0" dirty="0"/>
              <a:t>https://en.wikipedia.org/wiki/Christianization_of_Kievan_Rus%27:</a:t>
            </a:r>
            <a:r>
              <a:rPr lang="en-US" i="0" baseline="0" dirty="0"/>
              <a:t> </a:t>
            </a:r>
            <a:r>
              <a:rPr lang="en-US" i="0" dirty="0"/>
              <a:t>The Baptism of Vladimir, a fresco by Viktor </a:t>
            </a:r>
            <a:r>
              <a:rPr lang="en-US" i="0" dirty="0" err="1"/>
              <a:t>Vasnetsov</a:t>
            </a:r>
            <a:r>
              <a:rPr lang="en-US" i="0" dirty="0"/>
              <a:t> (downloaded 24</a:t>
            </a:r>
            <a:r>
              <a:rPr lang="en-US" i="0" baseline="0" dirty="0"/>
              <a:t> Oct 18)</a:t>
            </a:r>
            <a:endParaRPr lang="en-US" i="0" dirty="0"/>
          </a:p>
          <a:p>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4</a:t>
            </a:fld>
            <a:endParaRPr lang="en-US"/>
          </a:p>
        </p:txBody>
      </p:sp>
    </p:spTree>
    <p:extLst>
      <p:ext uri="{BB962C8B-B14F-4D97-AF65-F5344CB8AC3E}">
        <p14:creationId xmlns:p14="http://schemas.microsoft.com/office/powerpoint/2010/main" val="4048023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event, will become much more important later in history.  This is the second significant event, a religious fault line right through what is today Eastern Europe.</a:t>
            </a:r>
          </a:p>
          <a:p>
            <a:endParaRPr lang="en-US" baseline="0" dirty="0"/>
          </a:p>
          <a:p>
            <a:r>
              <a:rPr lang="en-US" baseline="0" dirty="0"/>
              <a:t>First map is what part or Christianity remained under the pope, and what part was under Constantinople.</a:t>
            </a:r>
          </a:p>
          <a:p>
            <a:endParaRPr lang="en-US" baseline="0" dirty="0"/>
          </a:p>
          <a:p>
            <a:r>
              <a:rPr lang="en-US" baseline="0" dirty="0"/>
              <a:t>The map on the right roughly shows feudal boundaries of the various city states.</a:t>
            </a:r>
          </a:p>
          <a:p>
            <a:endParaRPr lang="en-US" baseline="0" dirty="0"/>
          </a:p>
          <a:p>
            <a:r>
              <a:rPr lang="en-US" baseline="0" dirty="0"/>
              <a:t>This is the second significant event</a:t>
            </a:r>
          </a:p>
          <a:p>
            <a:endParaRPr lang="en-US" baseline="0" dirty="0"/>
          </a:p>
          <a:p>
            <a:r>
              <a:rPr lang="en-US" baseline="0" dirty="0"/>
              <a:t>If ahead on time:</a:t>
            </a:r>
          </a:p>
          <a:p>
            <a:endParaRPr lang="en-US" baseline="0" dirty="0"/>
          </a:p>
          <a:p>
            <a:r>
              <a:rPr lang="en-US" baseline="0" dirty="0"/>
              <a:t>This schism is the result of the break up of the old Roman Republic into two administrative districts, one based out of Rome and the other out of Constantinople about 600 years ago.  At that time there was one patriarch in Rome, and four within the Eastern administrative area.</a:t>
            </a:r>
          </a:p>
          <a:p>
            <a:endParaRPr lang="en-US" baseline="0" dirty="0"/>
          </a:p>
          <a:p>
            <a:r>
              <a:rPr lang="en-US" baseline="0" dirty="0"/>
              <a:t>Sources</a:t>
            </a:r>
          </a:p>
          <a:p>
            <a:endParaRPr lang="en-US" baseline="0" dirty="0"/>
          </a:p>
          <a:p>
            <a:r>
              <a:rPr lang="en-US" dirty="0"/>
              <a:t>https://courses.lumenlearning.com/suny-hccc-worldcivilization/chapter/the-mongol-threat/,</a:t>
            </a:r>
            <a:r>
              <a:rPr lang="en-US" baseline="0" dirty="0"/>
              <a:t> 22 Oct 18, </a:t>
            </a:r>
            <a:r>
              <a:rPr lang="en-US" dirty="0"/>
              <a:t>for the map</a:t>
            </a:r>
            <a:r>
              <a:rPr lang="en-US" baseline="0" dirty="0"/>
              <a:t> of </a:t>
            </a:r>
            <a:r>
              <a:rPr lang="en-US" baseline="0" dirty="0" err="1"/>
              <a:t>Kievan</a:t>
            </a:r>
            <a:r>
              <a:rPr lang="en-US" baseline="0" dirty="0"/>
              <a:t> </a:t>
            </a:r>
            <a:r>
              <a:rPr lang="en-US" baseline="0" dirty="0" err="1"/>
              <a:t>Rus</a:t>
            </a:r>
            <a:r>
              <a:rPr lang="en-US" baseline="0" dirty="0"/>
              <a:t> from 1054 to about 1132.</a:t>
            </a:r>
          </a:p>
          <a:p>
            <a:endParaRPr lang="en-US" baseline="0" dirty="0"/>
          </a:p>
          <a:p>
            <a:r>
              <a:rPr lang="en-US" dirty="0"/>
              <a:t>https://www.britannica.com/event/Schism-of-1054/media/587056/226254, 22 Oct</a:t>
            </a:r>
            <a:r>
              <a:rPr lang="en-US" baseline="0" dirty="0"/>
              <a:t> 18, </a:t>
            </a:r>
            <a:r>
              <a:rPr lang="en-US" dirty="0"/>
              <a:t>is the</a:t>
            </a:r>
            <a:r>
              <a:rPr lang="en-US" baseline="0" dirty="0"/>
              <a:t> map of Eurasia showing the great schism</a:t>
            </a:r>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5</a:t>
            </a:fld>
            <a:endParaRPr lang="en-US"/>
          </a:p>
        </p:txBody>
      </p:sp>
    </p:spTree>
    <p:extLst>
      <p:ext uri="{BB962C8B-B14F-4D97-AF65-F5344CB8AC3E}">
        <p14:creationId xmlns:p14="http://schemas.microsoft.com/office/powerpoint/2010/main" val="113985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Mongol rule lasted for 240 years, and the significant effect was a cultural division of </a:t>
            </a:r>
            <a:r>
              <a:rPr lang="en-US" baseline="0" dirty="0" err="1"/>
              <a:t>Kievan</a:t>
            </a:r>
            <a:r>
              <a:rPr lang="en-US" baseline="0" dirty="0"/>
              <a:t> </a:t>
            </a:r>
            <a:r>
              <a:rPr lang="en-US" baseline="0" dirty="0" err="1"/>
              <a:t>Rus</a:t>
            </a:r>
            <a:r>
              <a:rPr lang="en-US" baseline="0" dirty="0"/>
              <a:t> into mostly into the north (Belarus) Novgorod / east (Russian) Moscow / west (Ukraine) Kiev</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Key here is to point out where the boundary is of Russia and Poland on the map of 1250, and that is where the cultural divide is currently today between East and West Ukraine centering on Kiev located mostly the west.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During this time Moscow gained prominence with the Mongol’s blessing.  Kiev turn to the west (Poles and Catholics) for support.  A cultural and religious fracture was made within what is Ukraine today.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long term event.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ahead on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Explain</a:t>
            </a:r>
            <a:r>
              <a:rPr lang="en-US" baseline="0" dirty="0"/>
              <a:t> that there was a Mongol custom when there was a change in leadership, the leaders had to travel back to pledge allegiance to the new leader.  Sarai was the seat of Mongol Rule in the west.  </a:t>
            </a:r>
            <a:r>
              <a:rPr lang="en-US" baseline="0" dirty="0" err="1"/>
              <a:t>Kievan</a:t>
            </a:r>
            <a:r>
              <a:rPr lang="en-US" baseline="0" dirty="0"/>
              <a:t> </a:t>
            </a:r>
            <a:r>
              <a:rPr lang="en-US" baseline="0" dirty="0" err="1"/>
              <a:t>Rus</a:t>
            </a:r>
            <a:r>
              <a:rPr lang="en-US" baseline="0" dirty="0"/>
              <a:t> Population prior to the Mongol invasion was 7.5M.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Map is from https://en.wikipedia.org/wiki/Genghis_Khan, 22 Oct 18</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Second map is from http://www.drshirley.org/geog/geog30.html#tartar, 22 Oct 18</a:t>
            </a:r>
          </a:p>
          <a:p>
            <a:endParaRPr lang="en-US" baseline="0" dirty="0"/>
          </a:p>
        </p:txBody>
      </p:sp>
      <p:sp>
        <p:nvSpPr>
          <p:cNvPr id="4" name="Slide Number Placeholder 3"/>
          <p:cNvSpPr>
            <a:spLocks noGrp="1"/>
          </p:cNvSpPr>
          <p:nvPr>
            <p:ph type="sldNum" sz="quarter" idx="10"/>
          </p:nvPr>
        </p:nvSpPr>
        <p:spPr/>
        <p:txBody>
          <a:bodyPr/>
          <a:lstStyle/>
          <a:p>
            <a:fld id="{722CE862-12C1-4D2E-98A0-1007A530BDD1}" type="slidenum">
              <a:rPr lang="en-US" smtClean="0"/>
              <a:t>6</a:t>
            </a:fld>
            <a:endParaRPr lang="en-US"/>
          </a:p>
        </p:txBody>
      </p:sp>
    </p:spTree>
    <p:extLst>
      <p:ext uri="{BB962C8B-B14F-4D97-AF65-F5344CB8AC3E}">
        <p14:creationId xmlns:p14="http://schemas.microsoft.com/office/powerpoint/2010/main" val="831203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 is</a:t>
            </a:r>
            <a:r>
              <a:rPr lang="en-US" baseline="0" dirty="0"/>
              <a:t> to explain that </a:t>
            </a:r>
            <a:r>
              <a:rPr lang="en-US" u="none" baseline="0" dirty="0"/>
              <a:t>Lithuania, </a:t>
            </a:r>
            <a:r>
              <a:rPr lang="en-US" baseline="0" dirty="0"/>
              <a:t>Sweden, Poland were major powers in Central Europe during that time. Who started the war is not important, what is important here, is that over the 200-250 years of off and on wars, there was a lot an ancestral miss-trust developed on all sides.</a:t>
            </a:r>
          </a:p>
          <a:p>
            <a:endParaRPr lang="en-US" baseline="0" dirty="0"/>
          </a:p>
          <a:p>
            <a:r>
              <a:rPr lang="en-US" baseline="0" dirty="0"/>
              <a:t>The map is of Europe and Western Russian circa 1700-1714, during the reign of Peter the Great.  Notice that for the most part Russia did not have a access to either the Baltic Sea nor the Black Sea.  Peter the Great established St. Petersburg on the Neva river as capitol, first to take a poke at Sweden, and second to set up a major port with access to Baltic Sea.</a:t>
            </a:r>
          </a:p>
          <a:p>
            <a:endParaRPr lang="en-US" baseline="0" dirty="0"/>
          </a:p>
          <a:p>
            <a:r>
              <a:rPr lang="en-US" baseline="0" dirty="0"/>
              <a:t>Also note who controls what is currently eastern Ukraine, west of Kiev is owned the Poles.</a:t>
            </a:r>
          </a:p>
          <a:p>
            <a:endParaRPr lang="en-US" baseline="0" dirty="0"/>
          </a:p>
          <a:p>
            <a:r>
              <a:rPr lang="en-US" baseline="0" dirty="0"/>
              <a:t>First series of related events.</a:t>
            </a:r>
          </a:p>
          <a:p>
            <a:endParaRPr lang="en-US" baseline="0" dirty="0"/>
          </a:p>
          <a:p>
            <a:r>
              <a:rPr lang="en-US" baseline="0" dirty="0"/>
              <a:t>Sources:</a:t>
            </a:r>
          </a:p>
          <a:p>
            <a:endParaRPr lang="en-US" baseline="0" dirty="0"/>
          </a:p>
          <a:p>
            <a:r>
              <a:rPr lang="en-US" dirty="0"/>
              <a:t>https://commons.wikimedia.org/wiki/File:Europe,_1700%E2%80%941714.png,</a:t>
            </a:r>
            <a:r>
              <a:rPr lang="en-US" baseline="0" dirty="0"/>
              <a:t> 30 Oct 18</a:t>
            </a:r>
          </a:p>
          <a:p>
            <a:endParaRPr lang="en-US" baseline="0" dirty="0"/>
          </a:p>
          <a:p>
            <a:r>
              <a:rPr lang="en-US" baseline="0" dirty="0"/>
              <a:t>List of wars is from multiple sources</a:t>
            </a:r>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7</a:t>
            </a:fld>
            <a:endParaRPr lang="en-US"/>
          </a:p>
        </p:txBody>
      </p:sp>
    </p:spTree>
    <p:extLst>
      <p:ext uri="{BB962C8B-B14F-4D97-AF65-F5344CB8AC3E}">
        <p14:creationId xmlns:p14="http://schemas.microsoft.com/office/powerpoint/2010/main" val="240455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this with what was going on in England</a:t>
            </a:r>
            <a:r>
              <a:rPr lang="en-US" baseline="0" dirty="0"/>
              <a:t>, Spain, Portugal, and France at this time, and how they became world powers, due being naval powers, hence Peter the Great, made a major goal to get a warm water port, i.e. Black Sea / Azov Sea, i.e. the Donbas.  This started the expansion to the south.  At the same time, the Ottomans were trying to expand their empire.  Emphasize the number of South Western wars from 1676 forward.</a:t>
            </a:r>
          </a:p>
          <a:p>
            <a:endParaRPr lang="en-US" baseline="0" dirty="0"/>
          </a:p>
          <a:p>
            <a:r>
              <a:rPr lang="en-US" baseline="0" dirty="0"/>
              <a:t>On the map, point out the red is what was Ukraine.  South of that, along the Black see is predominantly Russians.  This map is accurate for various oblast boundaries, but it is also fairly accurate for the cultural divisions from the year 1871.</a:t>
            </a:r>
          </a:p>
          <a:p>
            <a:endParaRPr lang="en-US" baseline="0" dirty="0"/>
          </a:p>
          <a:p>
            <a:r>
              <a:rPr lang="en-US" baseline="0" dirty="0"/>
              <a:t>If ahead on time, focus on the lettering and map.</a:t>
            </a:r>
          </a:p>
          <a:p>
            <a:endParaRPr lang="en-US" baseline="0" dirty="0"/>
          </a:p>
          <a:p>
            <a:r>
              <a:rPr lang="en-US" baseline="0" dirty="0"/>
              <a:t>This is a Russian/Ukrainian map from that time period.  The way to identify is via the lower case “I” with the dot or double dot, like the Russian letter “</a:t>
            </a:r>
            <a:r>
              <a:rPr lang="en-US" baseline="0" dirty="0" err="1"/>
              <a:t>yo</a:t>
            </a:r>
            <a:r>
              <a:rPr lang="en-US" baseline="0" dirty="0"/>
              <a:t>” over it, which is distantly part of the Ukrainian alphabet.  The map can be dated with the letter “</a:t>
            </a:r>
            <a:r>
              <a:rPr lang="en-US" baseline="0" dirty="0" err="1"/>
              <a:t>yat</a:t>
            </a:r>
            <a:r>
              <a:rPr lang="en-US" baseline="0" dirty="0"/>
              <a:t>” which as one of 4 letter removed from the Russian alphabet in 1918.</a:t>
            </a:r>
          </a:p>
          <a:p>
            <a:endParaRPr lang="en-US" baseline="0" dirty="0"/>
          </a:p>
          <a:p>
            <a:r>
              <a:rPr lang="en-US" baseline="0" dirty="0"/>
              <a:t>Second series of events.</a:t>
            </a:r>
          </a:p>
          <a:p>
            <a:endParaRPr lang="en-US" baseline="0" dirty="0"/>
          </a:p>
          <a:p>
            <a:r>
              <a:rPr lang="en-US" baseline="0" dirty="0"/>
              <a:t>Sources: </a:t>
            </a:r>
          </a:p>
          <a:p>
            <a:endParaRPr lang="en-US" baseline="0" dirty="0"/>
          </a:p>
          <a:p>
            <a:r>
              <a:rPr lang="en-US" dirty="0"/>
              <a:t>https://www.realclearhistory.com/articles/2018/06/14/10_most_important_russo-turkish_wars_323.html providing</a:t>
            </a:r>
            <a:r>
              <a:rPr lang="en-US" baseline="0" dirty="0"/>
              <a:t> the list wars between Ottomans / Turks and the Russians, 30 Oct 18</a:t>
            </a:r>
          </a:p>
          <a:p>
            <a:endParaRPr lang="en-US" baseline="0" dirty="0"/>
          </a:p>
          <a:p>
            <a:r>
              <a:rPr lang="en-US" baseline="0" dirty="0"/>
              <a:t>Map is from http://likbez.org.ua/wp-content/uploads/2014/10/chubinski-mykhalchuk.jpg, 4 Nov 18</a:t>
            </a:r>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8</a:t>
            </a:fld>
            <a:endParaRPr lang="en-US"/>
          </a:p>
        </p:txBody>
      </p:sp>
    </p:spTree>
    <p:extLst>
      <p:ext uri="{BB962C8B-B14F-4D97-AF65-F5344CB8AC3E}">
        <p14:creationId xmlns:p14="http://schemas.microsoft.com/office/powerpoint/2010/main" val="2391384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Ermak</a:t>
            </a:r>
            <a:r>
              <a:rPr lang="en-US" dirty="0"/>
              <a:t>,</a:t>
            </a:r>
            <a:r>
              <a:rPr lang="en-US" baseline="0" dirty="0"/>
              <a:t> during Ivan the </a:t>
            </a:r>
            <a:r>
              <a:rPr lang="en-US" baseline="0" dirty="0" err="1"/>
              <a:t>Terrible’s</a:t>
            </a:r>
            <a:r>
              <a:rPr lang="en-US" baseline="0" dirty="0"/>
              <a:t> reign was a Cossack who with 50 other Cossacks started the conquest of </a:t>
            </a:r>
            <a:r>
              <a:rPr lang="en-US" baseline="0" dirty="0" err="1"/>
              <a:t>Sibera</a:t>
            </a:r>
            <a:r>
              <a:rPr lang="en-US" baseline="0" dirty="0"/>
              <a:t>.  He was drowned while trying to swim across following a military defeat.  Some historians consider him Russian explorer.</a:t>
            </a:r>
            <a:endParaRPr lang="en-US" dirty="0"/>
          </a:p>
          <a:p>
            <a:endParaRPr lang="en-US" dirty="0"/>
          </a:p>
          <a:p>
            <a:r>
              <a:rPr lang="en-US" dirty="0"/>
              <a:t>Emphasize</a:t>
            </a:r>
            <a:r>
              <a:rPr lang="en-US" baseline="0" dirty="0"/>
              <a:t> that the Russian-Japanese war that this was done at the prodding from Imperial Germany (https://www.jstor.org/stable/pdf/1835392.pdf) and an example of the secret diplomacy that was in Europe prior to WW I, that lead to the Russian defeat of the Russian Japanese War.  Neither Japan nor Russia really wanted to conflict to escalate.  This war weaken Russian which was an ally of France, and Japan which was an ally of England, in an attempt to force Russian into closer ties with Germany.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Russia lost south Sakhalin Island which was acquired in trade for the </a:t>
            </a:r>
            <a:r>
              <a:rPr lang="en-US" baseline="0" dirty="0" err="1"/>
              <a:t>Kiril</a:t>
            </a:r>
            <a:r>
              <a:rPr lang="en-US" baseline="0" dirty="0"/>
              <a:t> islands in 1875.  Port Arthur and the Manchurian railway was also lost as a result of the that war.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Provided as contrast as to conflicts in east from after the Mongol invasion to just after WW II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If ahead on time: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other historical trivia is that Japan attacked Port Arthur in 1904, three hours before the declaration of war delivered to Tsar Nicholas II</a:t>
            </a:r>
          </a:p>
          <a:p>
            <a:endParaRPr lang="en-US" baseline="0" dirty="0"/>
          </a:p>
          <a:p>
            <a:r>
              <a:rPr lang="en-US" baseline="0" dirty="0"/>
              <a:t>WW II why list WW II for only 1945?  Simple.  USSR had a non-aggression pack with Japan until the last few days of WW II.  The only reason the USSR declared the war on Japan was that it was an ally and the allies had already beaten Germany, in May 1945.  USSR declared war on Japan on 9 August 1945.  The two atomic bombs were dropped on Japan on 6 August and 9 August 1945.  As a result of WWII, USSR gained the </a:t>
            </a:r>
            <a:r>
              <a:rPr lang="en-US" dirty="0"/>
              <a:t>Southern </a:t>
            </a:r>
            <a:r>
              <a:rPr lang="en-US" dirty="0" err="1"/>
              <a:t>Kurils</a:t>
            </a:r>
            <a:endParaRPr lang="en-US" dirty="0"/>
          </a:p>
          <a:p>
            <a:endParaRPr lang="en-US" dirty="0"/>
          </a:p>
          <a:p>
            <a:r>
              <a:rPr lang="en-US" dirty="0"/>
              <a:t>Some historians</a:t>
            </a:r>
            <a:r>
              <a:rPr lang="en-US" baseline="0" dirty="0"/>
              <a:t> say that the one-two punch of the second atomic bomb and Russia’s declaration of war on Japan on 9 Aug is why Japan unconditionally surrendered to the allies.</a:t>
            </a:r>
            <a:endParaRPr lang="en-US" dirty="0"/>
          </a:p>
          <a:p>
            <a:endParaRPr lang="en-US" baseline="0" dirty="0"/>
          </a:p>
          <a:p>
            <a:r>
              <a:rPr lang="en-US" baseline="0" dirty="0"/>
              <a:t>Sources: </a:t>
            </a:r>
          </a:p>
          <a:p>
            <a:endParaRPr lang="en-US" baseline="0" dirty="0"/>
          </a:p>
          <a:p>
            <a:r>
              <a:rPr lang="en-US" dirty="0"/>
              <a:t>https://en.wikipedia.org/wiki/Yermak_Timofeyevich#/media/File:Yermak_Timofeyevich.jpg,</a:t>
            </a:r>
            <a:r>
              <a:rPr lang="en-US" baseline="0" dirty="0"/>
              <a:t> 1 Nov 18</a:t>
            </a:r>
            <a:endParaRPr lang="en-US" dirty="0"/>
          </a:p>
          <a:p>
            <a:endParaRPr lang="en-US" dirty="0"/>
          </a:p>
          <a:p>
            <a:r>
              <a:rPr lang="en-US" dirty="0"/>
              <a:t>https://www.britannica.com/event/Russo-Japanese-War/media/514017/109273, 1 Nov 18</a:t>
            </a:r>
          </a:p>
          <a:p>
            <a:endParaRPr lang="en-US" dirty="0"/>
          </a:p>
        </p:txBody>
      </p:sp>
      <p:sp>
        <p:nvSpPr>
          <p:cNvPr id="4" name="Slide Number Placeholder 3"/>
          <p:cNvSpPr>
            <a:spLocks noGrp="1"/>
          </p:cNvSpPr>
          <p:nvPr>
            <p:ph type="sldNum" sz="quarter" idx="10"/>
          </p:nvPr>
        </p:nvSpPr>
        <p:spPr/>
        <p:txBody>
          <a:bodyPr/>
          <a:lstStyle/>
          <a:p>
            <a:fld id="{722CE862-12C1-4D2E-98A0-1007A530BDD1}" type="slidenum">
              <a:rPr lang="en-US" smtClean="0"/>
              <a:t>9</a:t>
            </a:fld>
            <a:endParaRPr lang="en-US"/>
          </a:p>
        </p:txBody>
      </p:sp>
    </p:spTree>
    <p:extLst>
      <p:ext uri="{BB962C8B-B14F-4D97-AF65-F5344CB8AC3E}">
        <p14:creationId xmlns:p14="http://schemas.microsoft.com/office/powerpoint/2010/main" val="2362082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713096-28B6-4AAF-AFE2-2791B9C6FADD}" type="datetime1">
              <a:rPr lang="en-US" smtClean="0"/>
              <a:t>10/28/2021</a:t>
            </a:fld>
            <a:endParaRPr lang="en-US"/>
          </a:p>
        </p:txBody>
      </p:sp>
      <p:sp>
        <p:nvSpPr>
          <p:cNvPr id="5" name="Footer Placeholder 4"/>
          <p:cNvSpPr>
            <a:spLocks noGrp="1"/>
          </p:cNvSpPr>
          <p:nvPr>
            <p:ph type="ftr" sz="quarter" idx="11"/>
          </p:nvPr>
        </p:nvSpPr>
        <p:spPr/>
        <p:txBody>
          <a:bodyPr/>
          <a:lstStyle/>
          <a:p>
            <a:r>
              <a:rPr lang="da-DK"/>
              <a:t>LTC Andre Dragomiretzky, USA, RET</a:t>
            </a:r>
            <a:endParaRPr lang="en-US"/>
          </a:p>
        </p:txBody>
      </p:sp>
      <p:sp>
        <p:nvSpPr>
          <p:cNvPr id="6" name="Slide Number Placeholder 5"/>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1561164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3DEF74-C466-4805-8C01-6AF6FDA763EE}" type="datetime1">
              <a:rPr lang="en-US" smtClean="0"/>
              <a:t>10/28/2021</a:t>
            </a:fld>
            <a:endParaRPr lang="en-US"/>
          </a:p>
        </p:txBody>
      </p:sp>
      <p:sp>
        <p:nvSpPr>
          <p:cNvPr id="5" name="Footer Placeholder 4"/>
          <p:cNvSpPr>
            <a:spLocks noGrp="1"/>
          </p:cNvSpPr>
          <p:nvPr>
            <p:ph type="ftr" sz="quarter" idx="11"/>
          </p:nvPr>
        </p:nvSpPr>
        <p:spPr/>
        <p:txBody>
          <a:bodyPr/>
          <a:lstStyle/>
          <a:p>
            <a:r>
              <a:rPr lang="da-DK"/>
              <a:t>LTC Andre Dragomiretzky, USA, RET</a:t>
            </a:r>
            <a:endParaRPr lang="en-US"/>
          </a:p>
        </p:txBody>
      </p:sp>
      <p:sp>
        <p:nvSpPr>
          <p:cNvPr id="6" name="Slide Number Placeholder 5"/>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107879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98BE96-8927-4E62-B4A6-B5B63FFCA043}" type="datetime1">
              <a:rPr lang="en-US" smtClean="0"/>
              <a:t>10/28/2021</a:t>
            </a:fld>
            <a:endParaRPr lang="en-US"/>
          </a:p>
        </p:txBody>
      </p:sp>
      <p:sp>
        <p:nvSpPr>
          <p:cNvPr id="5" name="Footer Placeholder 4"/>
          <p:cNvSpPr>
            <a:spLocks noGrp="1"/>
          </p:cNvSpPr>
          <p:nvPr>
            <p:ph type="ftr" sz="quarter" idx="11"/>
          </p:nvPr>
        </p:nvSpPr>
        <p:spPr/>
        <p:txBody>
          <a:bodyPr/>
          <a:lstStyle/>
          <a:p>
            <a:r>
              <a:rPr lang="da-DK"/>
              <a:t>LTC Andre Dragomiretzky, USA, RET</a:t>
            </a:r>
            <a:endParaRPr lang="en-US"/>
          </a:p>
        </p:txBody>
      </p:sp>
      <p:sp>
        <p:nvSpPr>
          <p:cNvPr id="6" name="Slide Number Placeholder 5"/>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334724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878A8C-2354-44AD-A382-449EAD1CBCCD}" type="datetime1">
              <a:rPr lang="en-US" smtClean="0"/>
              <a:t>10/28/2021</a:t>
            </a:fld>
            <a:endParaRPr lang="en-US"/>
          </a:p>
        </p:txBody>
      </p:sp>
      <p:sp>
        <p:nvSpPr>
          <p:cNvPr id="5" name="Footer Placeholder 4"/>
          <p:cNvSpPr>
            <a:spLocks noGrp="1"/>
          </p:cNvSpPr>
          <p:nvPr>
            <p:ph type="ftr" sz="quarter" idx="11"/>
          </p:nvPr>
        </p:nvSpPr>
        <p:spPr/>
        <p:txBody>
          <a:bodyPr/>
          <a:lstStyle/>
          <a:p>
            <a:r>
              <a:rPr lang="da-DK"/>
              <a:t>LTC Andre Dragomiretzky, USA, RET</a:t>
            </a:r>
            <a:endParaRPr lang="en-US"/>
          </a:p>
        </p:txBody>
      </p:sp>
      <p:sp>
        <p:nvSpPr>
          <p:cNvPr id="6" name="Slide Number Placeholder 5"/>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4251651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BFAEDA-F992-4441-ABE0-706B5BFBF915}" type="datetime1">
              <a:rPr lang="en-US" smtClean="0"/>
              <a:t>10/28/2021</a:t>
            </a:fld>
            <a:endParaRPr lang="en-US"/>
          </a:p>
        </p:txBody>
      </p:sp>
      <p:sp>
        <p:nvSpPr>
          <p:cNvPr id="5" name="Footer Placeholder 4"/>
          <p:cNvSpPr>
            <a:spLocks noGrp="1"/>
          </p:cNvSpPr>
          <p:nvPr>
            <p:ph type="ftr" sz="quarter" idx="11"/>
          </p:nvPr>
        </p:nvSpPr>
        <p:spPr/>
        <p:txBody>
          <a:bodyPr/>
          <a:lstStyle/>
          <a:p>
            <a:r>
              <a:rPr lang="da-DK"/>
              <a:t>LTC Andre Dragomiretzky, USA, RET</a:t>
            </a:r>
            <a:endParaRPr lang="en-US"/>
          </a:p>
        </p:txBody>
      </p:sp>
      <p:sp>
        <p:nvSpPr>
          <p:cNvPr id="6" name="Slide Number Placeholder 5"/>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42850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A99FD4-872C-43C0-896C-6EFF6DABC6E5}"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88890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962D54-06EE-42B6-AEE4-C9BDDE645986}" type="datetime1">
              <a:rPr lang="en-US" smtClean="0"/>
              <a:t>10/28/2021</a:t>
            </a:fld>
            <a:endParaRPr lang="en-US"/>
          </a:p>
        </p:txBody>
      </p:sp>
      <p:sp>
        <p:nvSpPr>
          <p:cNvPr id="8" name="Footer Placeholder 7"/>
          <p:cNvSpPr>
            <a:spLocks noGrp="1"/>
          </p:cNvSpPr>
          <p:nvPr>
            <p:ph type="ftr" sz="quarter" idx="11"/>
          </p:nvPr>
        </p:nvSpPr>
        <p:spPr/>
        <p:txBody>
          <a:bodyPr/>
          <a:lstStyle/>
          <a:p>
            <a:r>
              <a:rPr lang="da-DK"/>
              <a:t>LTC Andre Dragomiretzky, USA, RET</a:t>
            </a:r>
            <a:endParaRPr lang="en-US"/>
          </a:p>
        </p:txBody>
      </p:sp>
      <p:sp>
        <p:nvSpPr>
          <p:cNvPr id="9" name="Slide Number Placeholder 8"/>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2845069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A5A6EA-1654-406C-893E-B1889CC3C38B}" type="datetime1">
              <a:rPr lang="en-US" smtClean="0"/>
              <a:t>10/28/2021</a:t>
            </a:fld>
            <a:endParaRPr lang="en-US"/>
          </a:p>
        </p:txBody>
      </p:sp>
      <p:sp>
        <p:nvSpPr>
          <p:cNvPr id="4" name="Footer Placeholder 3"/>
          <p:cNvSpPr>
            <a:spLocks noGrp="1"/>
          </p:cNvSpPr>
          <p:nvPr>
            <p:ph type="ftr" sz="quarter" idx="11"/>
          </p:nvPr>
        </p:nvSpPr>
        <p:spPr/>
        <p:txBody>
          <a:bodyPr/>
          <a:lstStyle/>
          <a:p>
            <a:r>
              <a:rPr lang="da-DK"/>
              <a:t>LTC Andre Dragomiretzky, USA, RET</a:t>
            </a:r>
            <a:endParaRPr lang="en-US"/>
          </a:p>
        </p:txBody>
      </p:sp>
      <p:sp>
        <p:nvSpPr>
          <p:cNvPr id="5" name="Slide Number Placeholder 4"/>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36170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B0CCD7-E1B4-4DCA-8A7D-C0D147251CDF}" type="datetime1">
              <a:rPr lang="en-US" smtClean="0"/>
              <a:t>10/28/2021</a:t>
            </a:fld>
            <a:endParaRPr lang="en-US"/>
          </a:p>
        </p:txBody>
      </p:sp>
      <p:sp>
        <p:nvSpPr>
          <p:cNvPr id="3" name="Footer Placeholder 2"/>
          <p:cNvSpPr>
            <a:spLocks noGrp="1"/>
          </p:cNvSpPr>
          <p:nvPr>
            <p:ph type="ftr" sz="quarter" idx="11"/>
          </p:nvPr>
        </p:nvSpPr>
        <p:spPr/>
        <p:txBody>
          <a:bodyPr/>
          <a:lstStyle/>
          <a:p>
            <a:r>
              <a:rPr lang="da-DK"/>
              <a:t>LTC Andre Dragomiretzky, USA, RET</a:t>
            </a:r>
            <a:endParaRPr lang="en-US"/>
          </a:p>
        </p:txBody>
      </p:sp>
      <p:sp>
        <p:nvSpPr>
          <p:cNvPr id="4" name="Slide Number Placeholder 3"/>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211203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6F8289-ACA7-4BFC-856D-1D46AF247FAE}"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2674692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E153FB-5BD6-48F0-9340-61F54C684E86}"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a:t>
            </a:fld>
            <a:endParaRPr lang="en-US"/>
          </a:p>
        </p:txBody>
      </p:sp>
    </p:spTree>
    <p:extLst>
      <p:ext uri="{BB962C8B-B14F-4D97-AF65-F5344CB8AC3E}">
        <p14:creationId xmlns:p14="http://schemas.microsoft.com/office/powerpoint/2010/main" val="4517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5E6A82-866A-4A0F-9898-BEA38CAFFCEF}" type="datetime1">
              <a:rPr lang="en-US" smtClean="0"/>
              <a:t>10/28/2021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a-DK"/>
              <a:t>LTC Andre Dragomiretzky, USA, RET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52BDE-3756-44C3-934D-EA65F817070F}" type="slidenum">
              <a:rPr lang="en-US" smtClean="0"/>
              <a:t>‹#›</a:t>
            </a:fld>
            <a:endParaRPr lang="en-US"/>
          </a:p>
        </p:txBody>
      </p:sp>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4194530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Historical Road to </a:t>
            </a:r>
            <a:r>
              <a:rPr lang="en-US" dirty="0" err="1"/>
              <a:t>Maidan</a:t>
            </a:r>
            <a:r>
              <a:rPr lang="en-US" dirty="0"/>
              <a:t> Square</a:t>
            </a:r>
          </a:p>
        </p:txBody>
      </p:sp>
      <p:sp>
        <p:nvSpPr>
          <p:cNvPr id="3" name="Subtitle 2"/>
          <p:cNvSpPr>
            <a:spLocks noGrp="1"/>
          </p:cNvSpPr>
          <p:nvPr>
            <p:ph type="subTitle" idx="1"/>
          </p:nvPr>
        </p:nvSpPr>
        <p:spPr>
          <a:xfrm>
            <a:off x="838200" y="3886200"/>
            <a:ext cx="7543800" cy="1752600"/>
          </a:xfrm>
        </p:spPr>
        <p:txBody>
          <a:bodyPr/>
          <a:lstStyle/>
          <a:p>
            <a:pPr algn="r"/>
            <a:r>
              <a:rPr lang="en-US" dirty="0"/>
              <a:t>LTC Andre Dragomiretzky, USA, RET</a:t>
            </a:r>
          </a:p>
          <a:p>
            <a:pPr algn="r"/>
            <a:r>
              <a:rPr lang="en-US"/>
              <a:t>31 Oct 2021</a:t>
            </a:r>
            <a:endParaRPr lang="en-US" dirty="0"/>
          </a:p>
        </p:txBody>
      </p:sp>
    </p:spTree>
    <p:extLst>
      <p:ext uri="{BB962C8B-B14F-4D97-AF65-F5344CB8AC3E}">
        <p14:creationId xmlns:p14="http://schemas.microsoft.com/office/powerpoint/2010/main" val="308123281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a:t>
            </a:r>
            <a:r>
              <a:rPr lang="en-US" baseline="30000" dirty="0"/>
              <a:t>th</a:t>
            </a:r>
            <a:r>
              <a:rPr lang="en-US" baseline="0" dirty="0"/>
              <a:t> Century</a:t>
            </a:r>
            <a:endParaRPr lang="en-US" dirty="0"/>
          </a:p>
        </p:txBody>
      </p:sp>
      <p:sp>
        <p:nvSpPr>
          <p:cNvPr id="3" name="Content Placeholder 2"/>
          <p:cNvSpPr>
            <a:spLocks noGrp="1"/>
          </p:cNvSpPr>
          <p:nvPr>
            <p:ph idx="1"/>
          </p:nvPr>
        </p:nvSpPr>
        <p:spPr>
          <a:xfrm>
            <a:off x="457200" y="1600200"/>
            <a:ext cx="3505200" cy="2514599"/>
          </a:xfrm>
        </p:spPr>
        <p:txBody>
          <a:bodyPr>
            <a:normAutofit fontScale="70000" lnSpcReduction="20000"/>
          </a:bodyPr>
          <a:lstStyle/>
          <a:p>
            <a:r>
              <a:rPr lang="en-US" dirty="0"/>
              <a:t>1914-1917-18 WWI</a:t>
            </a:r>
          </a:p>
          <a:p>
            <a:r>
              <a:rPr lang="en-US" dirty="0"/>
              <a:t>1917-1922 Russian Civil War</a:t>
            </a:r>
          </a:p>
          <a:p>
            <a:r>
              <a:rPr lang="en-US" dirty="0"/>
              <a:t>Post</a:t>
            </a:r>
            <a:r>
              <a:rPr lang="en-US" baseline="0" dirty="0"/>
              <a:t> Civil War to WWII</a:t>
            </a:r>
            <a:endParaRPr lang="en-US" dirty="0"/>
          </a:p>
          <a:p>
            <a:r>
              <a:rPr lang="en-US" dirty="0"/>
              <a:t>1954 – Crimea</a:t>
            </a:r>
          </a:p>
          <a:p>
            <a:r>
              <a:rPr lang="en-US" dirty="0"/>
              <a:t>1991 – Commonwealth of Independent States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886966"/>
            <a:ext cx="3429000" cy="24880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748" y="1448566"/>
            <a:ext cx="3819262" cy="4876800"/>
          </a:xfrm>
          <a:prstGeom prst="rect">
            <a:avLst/>
          </a:prstGeom>
        </p:spPr>
      </p:pic>
      <p:sp>
        <p:nvSpPr>
          <p:cNvPr id="6" name="Date Placeholder 5"/>
          <p:cNvSpPr>
            <a:spLocks noGrp="1"/>
          </p:cNvSpPr>
          <p:nvPr>
            <p:ph type="dt" sz="half" idx="10"/>
          </p:nvPr>
        </p:nvSpPr>
        <p:spPr/>
        <p:txBody>
          <a:bodyPr/>
          <a:lstStyle/>
          <a:p>
            <a:fld id="{11132392-C1F4-4139-A018-867E7A913B2F}" type="datetime1">
              <a:rPr lang="en-US" smtClean="0"/>
              <a:t>10/28/2021</a:t>
            </a:fld>
            <a:endParaRPr lang="en-US"/>
          </a:p>
        </p:txBody>
      </p:sp>
      <p:sp>
        <p:nvSpPr>
          <p:cNvPr id="7" name="Footer Placeholder 6"/>
          <p:cNvSpPr>
            <a:spLocks noGrp="1"/>
          </p:cNvSpPr>
          <p:nvPr>
            <p:ph type="ftr" sz="quarter" idx="11"/>
          </p:nvPr>
        </p:nvSpPr>
        <p:spPr/>
        <p:txBody>
          <a:bodyPr/>
          <a:lstStyle/>
          <a:p>
            <a:r>
              <a:rPr lang="da-DK"/>
              <a:t>LTC Andre Dragomiretzky, USA, RET</a:t>
            </a:r>
            <a:endParaRPr lang="en-US"/>
          </a:p>
        </p:txBody>
      </p:sp>
      <p:sp>
        <p:nvSpPr>
          <p:cNvPr id="8" name="Slide Number Placeholder 7"/>
          <p:cNvSpPr>
            <a:spLocks noGrp="1"/>
          </p:cNvSpPr>
          <p:nvPr>
            <p:ph type="sldNum" sz="quarter" idx="12"/>
          </p:nvPr>
        </p:nvSpPr>
        <p:spPr/>
        <p:txBody>
          <a:bodyPr/>
          <a:lstStyle/>
          <a:p>
            <a:fld id="{6F652BDE-3756-44C3-934D-EA65F817070F}" type="slidenum">
              <a:rPr lang="en-US" smtClean="0"/>
              <a:t>10</a:t>
            </a:fld>
            <a:endParaRPr lang="en-US"/>
          </a:p>
        </p:txBody>
      </p:sp>
    </p:spTree>
    <p:extLst>
      <p:ext uri="{BB962C8B-B14F-4D97-AF65-F5344CB8AC3E}">
        <p14:creationId xmlns:p14="http://schemas.microsoft.com/office/powerpoint/2010/main" val="158678922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Situation in Ukraine Late 2013</a:t>
            </a:r>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274843"/>
            <a:ext cx="7467600" cy="5025695"/>
          </a:xfrm>
          <a:prstGeom prst="rect">
            <a:avLst/>
          </a:prstGeom>
        </p:spPr>
      </p:pic>
      <p:sp>
        <p:nvSpPr>
          <p:cNvPr id="4" name="Date Placeholder 3"/>
          <p:cNvSpPr>
            <a:spLocks noGrp="1"/>
          </p:cNvSpPr>
          <p:nvPr>
            <p:ph type="dt" sz="half" idx="10"/>
          </p:nvPr>
        </p:nvSpPr>
        <p:spPr/>
        <p:txBody>
          <a:bodyPr/>
          <a:lstStyle/>
          <a:p>
            <a:fld id="{EBABB489-98AA-4940-BE4B-52F9E51FDFEA}"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11</a:t>
            </a:fld>
            <a:endParaRPr lang="en-US"/>
          </a:p>
        </p:txBody>
      </p:sp>
    </p:spTree>
    <p:extLst>
      <p:ext uri="{BB962C8B-B14F-4D97-AF65-F5344CB8AC3E}">
        <p14:creationId xmlns:p14="http://schemas.microsoft.com/office/powerpoint/2010/main" val="339202512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ormAutofit lnSpcReduction="10000"/>
          </a:bodyPr>
          <a:lstStyle/>
          <a:p>
            <a:r>
              <a:rPr lang="en-US" dirty="0"/>
              <a:t>1000 years of history</a:t>
            </a:r>
          </a:p>
          <a:p>
            <a:endParaRPr lang="en-US" dirty="0"/>
          </a:p>
          <a:p>
            <a:endParaRPr lang="en-US" dirty="0"/>
          </a:p>
          <a:p>
            <a:endParaRPr lang="en-US" dirty="0"/>
          </a:p>
          <a:p>
            <a:pPr marL="0" indent="0">
              <a:buNone/>
            </a:pPr>
            <a:endParaRPr lang="en-US" dirty="0"/>
          </a:p>
          <a:p>
            <a:pPr marL="0" indent="0">
              <a:buNone/>
            </a:pPr>
            <a:endParaRPr lang="en-US" dirty="0"/>
          </a:p>
          <a:p>
            <a:endParaRPr lang="en-US" dirty="0"/>
          </a:p>
          <a:p>
            <a:r>
              <a:rPr lang="en-US" dirty="0"/>
              <a:t>Along one of histories fault lines</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074" y="2341254"/>
            <a:ext cx="3697817" cy="27733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0" y="2354825"/>
            <a:ext cx="4199817" cy="2780738"/>
          </a:xfrm>
          <a:prstGeom prst="rect">
            <a:avLst/>
          </a:prstGeom>
        </p:spPr>
      </p:pic>
      <p:sp>
        <p:nvSpPr>
          <p:cNvPr id="6" name="Date Placeholder 5"/>
          <p:cNvSpPr>
            <a:spLocks noGrp="1"/>
          </p:cNvSpPr>
          <p:nvPr>
            <p:ph type="dt" sz="half" idx="10"/>
          </p:nvPr>
        </p:nvSpPr>
        <p:spPr/>
        <p:txBody>
          <a:bodyPr/>
          <a:lstStyle/>
          <a:p>
            <a:fld id="{03B460EF-4081-4AD6-9BF7-DFAAADF46125}" type="datetime1">
              <a:rPr lang="en-US" smtClean="0"/>
              <a:t>10/28/2021</a:t>
            </a:fld>
            <a:endParaRPr lang="en-US"/>
          </a:p>
        </p:txBody>
      </p:sp>
      <p:sp>
        <p:nvSpPr>
          <p:cNvPr id="7" name="Footer Placeholder 6"/>
          <p:cNvSpPr>
            <a:spLocks noGrp="1"/>
          </p:cNvSpPr>
          <p:nvPr>
            <p:ph type="ftr" sz="quarter" idx="11"/>
          </p:nvPr>
        </p:nvSpPr>
        <p:spPr/>
        <p:txBody>
          <a:bodyPr/>
          <a:lstStyle/>
          <a:p>
            <a:r>
              <a:rPr lang="da-DK"/>
              <a:t>LTC Andre Dragomiretzky, USA, RET</a:t>
            </a:r>
            <a:endParaRPr lang="en-US"/>
          </a:p>
        </p:txBody>
      </p:sp>
      <p:sp>
        <p:nvSpPr>
          <p:cNvPr id="8" name="Slide Number Placeholder 7"/>
          <p:cNvSpPr>
            <a:spLocks noGrp="1"/>
          </p:cNvSpPr>
          <p:nvPr>
            <p:ph type="sldNum" sz="quarter" idx="12"/>
          </p:nvPr>
        </p:nvSpPr>
        <p:spPr/>
        <p:txBody>
          <a:bodyPr/>
          <a:lstStyle/>
          <a:p>
            <a:fld id="{6F652BDE-3756-44C3-934D-EA65F817070F}" type="slidenum">
              <a:rPr lang="en-US" smtClean="0"/>
              <a:t>12</a:t>
            </a:fld>
            <a:endParaRPr lang="en-US"/>
          </a:p>
        </p:txBody>
      </p:sp>
    </p:spTree>
    <p:extLst>
      <p:ext uri="{BB962C8B-B14F-4D97-AF65-F5344CB8AC3E}">
        <p14:creationId xmlns:p14="http://schemas.microsoft.com/office/powerpoint/2010/main" val="34234950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Events and Trends</a:t>
            </a:r>
          </a:p>
        </p:txBody>
      </p:sp>
      <p:sp>
        <p:nvSpPr>
          <p:cNvPr id="3" name="Content Placeholder 2"/>
          <p:cNvSpPr>
            <a:spLocks noGrp="1"/>
          </p:cNvSpPr>
          <p:nvPr>
            <p:ph idx="1"/>
          </p:nvPr>
        </p:nvSpPr>
        <p:spPr/>
        <p:txBody>
          <a:bodyPr/>
          <a:lstStyle/>
          <a:p>
            <a:r>
              <a:rPr lang="en-US" dirty="0"/>
              <a:t>Significant Historical Events</a:t>
            </a:r>
          </a:p>
          <a:p>
            <a:r>
              <a:rPr lang="en-US" dirty="0"/>
              <a:t>Long Term Regional Conflicts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51" y="3567728"/>
            <a:ext cx="2286000" cy="2826328"/>
          </a:xfrm>
          <a:prstGeom prst="rect">
            <a:avLst/>
          </a:prstGeom>
        </p:spPr>
      </p:pic>
      <p:sp>
        <p:nvSpPr>
          <p:cNvPr id="5" name="Right Arrow 4"/>
          <p:cNvSpPr/>
          <p:nvPr/>
        </p:nvSpPr>
        <p:spPr>
          <a:xfrm>
            <a:off x="3352800" y="4150815"/>
            <a:ext cx="1066800" cy="1143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214914" y="3214940"/>
            <a:ext cx="1204686" cy="584775"/>
          </a:xfrm>
          <a:prstGeom prst="rect">
            <a:avLst/>
          </a:prstGeom>
          <a:noFill/>
        </p:spPr>
        <p:txBody>
          <a:bodyPr wrap="square" rtlCol="0">
            <a:spAutoFit/>
          </a:bodyPr>
          <a:lstStyle/>
          <a:p>
            <a:r>
              <a:rPr lang="en-US" sz="3200" dirty="0"/>
              <a:t>From</a:t>
            </a:r>
          </a:p>
        </p:txBody>
      </p:sp>
      <p:sp>
        <p:nvSpPr>
          <p:cNvPr id="8" name="TextBox 7"/>
          <p:cNvSpPr txBox="1"/>
          <p:nvPr/>
        </p:nvSpPr>
        <p:spPr>
          <a:xfrm>
            <a:off x="3748314" y="5644915"/>
            <a:ext cx="762000" cy="584775"/>
          </a:xfrm>
          <a:prstGeom prst="rect">
            <a:avLst/>
          </a:prstGeom>
          <a:noFill/>
        </p:spPr>
        <p:txBody>
          <a:bodyPr wrap="square" rtlCol="0">
            <a:spAutoFit/>
          </a:bodyPr>
          <a:lstStyle/>
          <a:p>
            <a:r>
              <a:rPr lang="en-US" sz="3200" dirty="0"/>
              <a:t>To</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715352"/>
            <a:ext cx="3978579" cy="2485453"/>
          </a:xfrm>
          <a:prstGeom prst="rect">
            <a:avLst/>
          </a:prstGeom>
        </p:spPr>
      </p:pic>
      <p:sp>
        <p:nvSpPr>
          <p:cNvPr id="7" name="Date Placeholder 6"/>
          <p:cNvSpPr>
            <a:spLocks noGrp="1"/>
          </p:cNvSpPr>
          <p:nvPr>
            <p:ph type="dt" sz="half" idx="10"/>
          </p:nvPr>
        </p:nvSpPr>
        <p:spPr/>
        <p:txBody>
          <a:bodyPr/>
          <a:lstStyle/>
          <a:p>
            <a:fld id="{F07901D4-BE4D-4096-833C-A83E72FF5983}" type="datetime1">
              <a:rPr lang="en-US" smtClean="0"/>
              <a:t>10/28/2021</a:t>
            </a:fld>
            <a:endParaRPr lang="en-US"/>
          </a:p>
        </p:txBody>
      </p:sp>
      <p:sp>
        <p:nvSpPr>
          <p:cNvPr id="10" name="Footer Placeholder 9"/>
          <p:cNvSpPr>
            <a:spLocks noGrp="1"/>
          </p:cNvSpPr>
          <p:nvPr>
            <p:ph type="ftr" sz="quarter" idx="11"/>
          </p:nvPr>
        </p:nvSpPr>
        <p:spPr/>
        <p:txBody>
          <a:bodyPr/>
          <a:lstStyle/>
          <a:p>
            <a:r>
              <a:rPr lang="da-DK"/>
              <a:t>LTC Andre Dragomiretzky, USA, RET</a:t>
            </a:r>
            <a:endParaRPr lang="en-US"/>
          </a:p>
        </p:txBody>
      </p:sp>
      <p:sp>
        <p:nvSpPr>
          <p:cNvPr id="11" name="Slide Number Placeholder 10"/>
          <p:cNvSpPr>
            <a:spLocks noGrp="1"/>
          </p:cNvSpPr>
          <p:nvPr>
            <p:ph type="sldNum" sz="quarter" idx="12"/>
          </p:nvPr>
        </p:nvSpPr>
        <p:spPr/>
        <p:txBody>
          <a:bodyPr/>
          <a:lstStyle/>
          <a:p>
            <a:fld id="{6F652BDE-3756-44C3-934D-EA65F817070F}" type="slidenum">
              <a:rPr lang="en-US" smtClean="0"/>
              <a:t>2</a:t>
            </a:fld>
            <a:endParaRPr lang="en-US"/>
          </a:p>
        </p:txBody>
      </p:sp>
    </p:spTree>
    <p:extLst>
      <p:ext uri="{BB962C8B-B14F-4D97-AF65-F5344CB8AC3E}">
        <p14:creationId xmlns:p14="http://schemas.microsoft.com/office/powerpoint/2010/main" val="103985237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Kievan</a:t>
            </a:r>
            <a:r>
              <a:rPr lang="en-US" dirty="0"/>
              <a:t> </a:t>
            </a:r>
            <a:r>
              <a:rPr lang="en-US" dirty="0" err="1"/>
              <a:t>Rus</a:t>
            </a:r>
            <a:r>
              <a:rPr lang="en-US" dirty="0"/>
              <a:t> Prior to 988</a:t>
            </a:r>
          </a:p>
        </p:txBody>
      </p:sp>
      <p:sp>
        <p:nvSpPr>
          <p:cNvPr id="3" name="Content Placeholder 2"/>
          <p:cNvSpPr>
            <a:spLocks noGrp="1"/>
          </p:cNvSpPr>
          <p:nvPr>
            <p:ph idx="1"/>
          </p:nvPr>
        </p:nvSpPr>
        <p:spPr>
          <a:xfrm>
            <a:off x="457200" y="1600200"/>
            <a:ext cx="4114800" cy="4525963"/>
          </a:xfrm>
        </p:spPr>
        <p:txBody>
          <a:bodyPr>
            <a:normAutofit lnSpcReduction="10000"/>
          </a:bodyPr>
          <a:lstStyle/>
          <a:p>
            <a:r>
              <a:rPr lang="en-US" dirty="0"/>
              <a:t>Feudal</a:t>
            </a:r>
          </a:p>
          <a:p>
            <a:r>
              <a:rPr lang="en-US" dirty="0" err="1"/>
              <a:t>Polythestic</a:t>
            </a:r>
            <a:endParaRPr lang="en-US" dirty="0"/>
          </a:p>
          <a:p>
            <a:pPr lvl="1"/>
            <a:r>
              <a:rPr lang="en-US" dirty="0"/>
              <a:t>Rod / Rid </a:t>
            </a:r>
          </a:p>
          <a:p>
            <a:pPr lvl="1"/>
            <a:r>
              <a:rPr lang="en-US" dirty="0" err="1"/>
              <a:t>Belobog</a:t>
            </a:r>
            <a:r>
              <a:rPr lang="en-US" dirty="0"/>
              <a:t> (male / day / light)</a:t>
            </a:r>
          </a:p>
          <a:p>
            <a:pPr lvl="1"/>
            <a:r>
              <a:rPr lang="en-US" dirty="0" err="1"/>
              <a:t>Chernobog</a:t>
            </a:r>
            <a:r>
              <a:rPr lang="en-US" dirty="0"/>
              <a:t> (female / night, dark)</a:t>
            </a:r>
          </a:p>
          <a:p>
            <a:pPr lvl="1"/>
            <a:r>
              <a:rPr lang="en-US" dirty="0"/>
              <a:t>Perun</a:t>
            </a:r>
          </a:p>
          <a:p>
            <a:pPr lvl="1"/>
            <a:r>
              <a:rPr lang="en-US" dirty="0"/>
              <a:t>Many others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371600"/>
            <a:ext cx="3746717" cy="4881716"/>
          </a:xfrm>
          <a:prstGeom prst="rect">
            <a:avLst/>
          </a:prstGeom>
        </p:spPr>
      </p:pic>
      <p:sp>
        <p:nvSpPr>
          <p:cNvPr id="5" name="Date Placeholder 4"/>
          <p:cNvSpPr>
            <a:spLocks noGrp="1"/>
          </p:cNvSpPr>
          <p:nvPr>
            <p:ph type="dt" sz="half" idx="10"/>
          </p:nvPr>
        </p:nvSpPr>
        <p:spPr/>
        <p:txBody>
          <a:bodyPr/>
          <a:lstStyle/>
          <a:p>
            <a:fld id="{289D8424-576D-4956-A581-14B505D8C17A}"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3</a:t>
            </a:fld>
            <a:endParaRPr lang="en-US"/>
          </a:p>
        </p:txBody>
      </p:sp>
    </p:spTree>
    <p:extLst>
      <p:ext uri="{BB962C8B-B14F-4D97-AF65-F5344CB8AC3E}">
        <p14:creationId xmlns:p14="http://schemas.microsoft.com/office/powerpoint/2010/main" val="276562019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988</a:t>
            </a:r>
          </a:p>
        </p:txBody>
      </p:sp>
      <p:sp>
        <p:nvSpPr>
          <p:cNvPr id="3" name="Content Placeholder 2"/>
          <p:cNvSpPr>
            <a:spLocks noGrp="1"/>
          </p:cNvSpPr>
          <p:nvPr>
            <p:ph idx="1"/>
          </p:nvPr>
        </p:nvSpPr>
        <p:spPr>
          <a:xfrm>
            <a:off x="457199" y="1600200"/>
            <a:ext cx="7982415" cy="4525963"/>
          </a:xfrm>
        </p:spPr>
        <p:txBody>
          <a:bodyPr/>
          <a:lstStyle/>
          <a:p>
            <a:r>
              <a:rPr lang="en-US" dirty="0"/>
              <a:t>Saint Vladimir ruled 980 from 1015</a:t>
            </a:r>
          </a:p>
          <a:p>
            <a:r>
              <a:rPr lang="en-US" dirty="0"/>
              <a:t>Allied with Byzantine empire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003326"/>
            <a:ext cx="4458806" cy="32103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000" y="2841613"/>
            <a:ext cx="2438400" cy="3369426"/>
          </a:xfrm>
          <a:prstGeom prst="rect">
            <a:avLst/>
          </a:prstGeom>
        </p:spPr>
      </p:pic>
      <p:sp>
        <p:nvSpPr>
          <p:cNvPr id="6" name="Date Placeholder 5"/>
          <p:cNvSpPr>
            <a:spLocks noGrp="1"/>
          </p:cNvSpPr>
          <p:nvPr>
            <p:ph type="dt" sz="half" idx="10"/>
          </p:nvPr>
        </p:nvSpPr>
        <p:spPr/>
        <p:txBody>
          <a:bodyPr/>
          <a:lstStyle/>
          <a:p>
            <a:fld id="{64E8A095-33A5-4642-8793-E5ADAEC97CEE}" type="datetime1">
              <a:rPr lang="en-US" smtClean="0"/>
              <a:t>10/28/2021</a:t>
            </a:fld>
            <a:endParaRPr lang="en-US"/>
          </a:p>
        </p:txBody>
      </p:sp>
      <p:sp>
        <p:nvSpPr>
          <p:cNvPr id="7" name="Footer Placeholder 6"/>
          <p:cNvSpPr>
            <a:spLocks noGrp="1"/>
          </p:cNvSpPr>
          <p:nvPr>
            <p:ph type="ftr" sz="quarter" idx="11"/>
          </p:nvPr>
        </p:nvSpPr>
        <p:spPr/>
        <p:txBody>
          <a:bodyPr/>
          <a:lstStyle/>
          <a:p>
            <a:r>
              <a:rPr lang="da-DK"/>
              <a:t>LTC Andre Dragomiretzky, USA, RET</a:t>
            </a:r>
            <a:endParaRPr lang="en-US"/>
          </a:p>
        </p:txBody>
      </p:sp>
      <p:sp>
        <p:nvSpPr>
          <p:cNvPr id="8" name="Slide Number Placeholder 7"/>
          <p:cNvSpPr>
            <a:spLocks noGrp="1"/>
          </p:cNvSpPr>
          <p:nvPr>
            <p:ph type="sldNum" sz="quarter" idx="12"/>
          </p:nvPr>
        </p:nvSpPr>
        <p:spPr/>
        <p:txBody>
          <a:bodyPr/>
          <a:lstStyle/>
          <a:p>
            <a:fld id="{6F652BDE-3756-44C3-934D-EA65F817070F}" type="slidenum">
              <a:rPr lang="en-US" smtClean="0"/>
              <a:t>4</a:t>
            </a:fld>
            <a:endParaRPr lang="en-US"/>
          </a:p>
        </p:txBody>
      </p:sp>
    </p:spTree>
    <p:extLst>
      <p:ext uri="{BB962C8B-B14F-4D97-AF65-F5344CB8AC3E}">
        <p14:creationId xmlns:p14="http://schemas.microsoft.com/office/powerpoint/2010/main" val="289027924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1054</a:t>
            </a:r>
          </a:p>
        </p:txBody>
      </p:sp>
      <p:sp>
        <p:nvSpPr>
          <p:cNvPr id="3" name="Content Placeholder 2"/>
          <p:cNvSpPr>
            <a:spLocks noGrp="1"/>
          </p:cNvSpPr>
          <p:nvPr>
            <p:ph idx="1"/>
          </p:nvPr>
        </p:nvSpPr>
        <p:spPr/>
        <p:txBody>
          <a:bodyPr/>
          <a:lstStyle/>
          <a:p>
            <a:r>
              <a:rPr lang="en-US" dirty="0"/>
              <a:t>The Great Schism between Catholic (west) and Orthodox (east) churches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1946" y="2192493"/>
            <a:ext cx="3177909" cy="424344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413" y="3195533"/>
            <a:ext cx="4571998" cy="3240404"/>
          </a:xfrm>
          <a:prstGeom prst="rect">
            <a:avLst/>
          </a:prstGeom>
        </p:spPr>
      </p:pic>
      <p:sp>
        <p:nvSpPr>
          <p:cNvPr id="6" name="Date Placeholder 5"/>
          <p:cNvSpPr>
            <a:spLocks noGrp="1"/>
          </p:cNvSpPr>
          <p:nvPr>
            <p:ph type="dt" sz="half" idx="10"/>
          </p:nvPr>
        </p:nvSpPr>
        <p:spPr/>
        <p:txBody>
          <a:bodyPr/>
          <a:lstStyle/>
          <a:p>
            <a:fld id="{0CB87C04-54E9-4C17-8CCF-DF9E711E2FFF}" type="datetime1">
              <a:rPr lang="en-US" smtClean="0"/>
              <a:t>10/28/2021</a:t>
            </a:fld>
            <a:endParaRPr lang="en-US"/>
          </a:p>
        </p:txBody>
      </p:sp>
      <p:sp>
        <p:nvSpPr>
          <p:cNvPr id="7" name="Footer Placeholder 6"/>
          <p:cNvSpPr>
            <a:spLocks noGrp="1"/>
          </p:cNvSpPr>
          <p:nvPr>
            <p:ph type="ftr" sz="quarter" idx="11"/>
          </p:nvPr>
        </p:nvSpPr>
        <p:spPr/>
        <p:txBody>
          <a:bodyPr/>
          <a:lstStyle/>
          <a:p>
            <a:r>
              <a:rPr lang="da-DK"/>
              <a:t>LTC Andre Dragomiretzky, USA, RET</a:t>
            </a:r>
            <a:endParaRPr lang="en-US"/>
          </a:p>
        </p:txBody>
      </p:sp>
      <p:sp>
        <p:nvSpPr>
          <p:cNvPr id="8" name="Slide Number Placeholder 7"/>
          <p:cNvSpPr>
            <a:spLocks noGrp="1"/>
          </p:cNvSpPr>
          <p:nvPr>
            <p:ph type="sldNum" sz="quarter" idx="12"/>
          </p:nvPr>
        </p:nvSpPr>
        <p:spPr/>
        <p:txBody>
          <a:bodyPr/>
          <a:lstStyle/>
          <a:p>
            <a:fld id="{6F652BDE-3756-44C3-934D-EA65F817070F}" type="slidenum">
              <a:rPr lang="en-US" smtClean="0"/>
              <a:t>5</a:t>
            </a:fld>
            <a:endParaRPr lang="en-US"/>
          </a:p>
        </p:txBody>
      </p:sp>
    </p:spTree>
    <p:extLst>
      <p:ext uri="{BB962C8B-B14F-4D97-AF65-F5344CB8AC3E}">
        <p14:creationId xmlns:p14="http://schemas.microsoft.com/office/powerpoint/2010/main" val="7123961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Mongol</a:t>
            </a:r>
            <a:r>
              <a:rPr lang="en-US" baseline="0" dirty="0"/>
              <a:t>s</a:t>
            </a:r>
            <a:endParaRPr lang="en-US" dirty="0"/>
          </a:p>
        </p:txBody>
      </p:sp>
      <p:sp>
        <p:nvSpPr>
          <p:cNvPr id="3" name="Content Placeholder 2"/>
          <p:cNvSpPr>
            <a:spLocks noGrp="1"/>
          </p:cNvSpPr>
          <p:nvPr>
            <p:ph idx="1"/>
          </p:nvPr>
        </p:nvSpPr>
        <p:spPr>
          <a:xfrm>
            <a:off x="457200" y="1600200"/>
            <a:ext cx="4191000" cy="4525963"/>
          </a:xfrm>
        </p:spPr>
        <p:txBody>
          <a:bodyPr/>
          <a:lstStyle/>
          <a:p>
            <a:r>
              <a:rPr lang="en-US" baseline="0" dirty="0"/>
              <a:t>1223</a:t>
            </a:r>
            <a:r>
              <a:rPr lang="en-US" dirty="0"/>
              <a:t> - </a:t>
            </a:r>
            <a:r>
              <a:rPr lang="en-US" dirty="0" err="1"/>
              <a:t>Ghengis</a:t>
            </a:r>
            <a:r>
              <a:rPr lang="en-US" baseline="0" dirty="0"/>
              <a:t> Khan</a:t>
            </a:r>
          </a:p>
          <a:p>
            <a:r>
              <a:rPr lang="en-US" dirty="0"/>
              <a:t>1237-1242 - </a:t>
            </a:r>
            <a:r>
              <a:rPr lang="en-US" baseline="0" dirty="0" err="1"/>
              <a:t>Batu</a:t>
            </a:r>
            <a:r>
              <a:rPr lang="en-US" baseline="0" dirty="0"/>
              <a:t> Khan</a:t>
            </a:r>
          </a:p>
          <a:p>
            <a:r>
              <a:rPr lang="en-US" dirty="0"/>
              <a:t>Polish &amp; Lithuanian influence SW</a:t>
            </a:r>
            <a:endParaRPr lang="en-US" baseline="0" dirty="0"/>
          </a:p>
          <a:p>
            <a:r>
              <a:rPr lang="en-US" dirty="0"/>
              <a:t>1480 Great Stand on </a:t>
            </a:r>
            <a:r>
              <a:rPr lang="en-US" dirty="0" err="1"/>
              <a:t>Ugra</a:t>
            </a:r>
            <a:r>
              <a:rPr lang="en-US" dirty="0"/>
              <a:t> River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183710"/>
            <a:ext cx="3865900" cy="25031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450" y="3819698"/>
            <a:ext cx="3952250" cy="2305479"/>
          </a:xfrm>
          <a:prstGeom prst="rect">
            <a:avLst/>
          </a:prstGeom>
        </p:spPr>
      </p:pic>
      <p:sp>
        <p:nvSpPr>
          <p:cNvPr id="6" name="Date Placeholder 5"/>
          <p:cNvSpPr>
            <a:spLocks noGrp="1"/>
          </p:cNvSpPr>
          <p:nvPr>
            <p:ph type="dt" sz="half" idx="10"/>
          </p:nvPr>
        </p:nvSpPr>
        <p:spPr/>
        <p:txBody>
          <a:bodyPr/>
          <a:lstStyle/>
          <a:p>
            <a:fld id="{031D4CD4-B3F8-4BAF-9F7C-265023AD6AC0}" type="datetime1">
              <a:rPr lang="en-US" smtClean="0"/>
              <a:t>10/28/2021</a:t>
            </a:fld>
            <a:endParaRPr lang="en-US"/>
          </a:p>
        </p:txBody>
      </p:sp>
      <p:sp>
        <p:nvSpPr>
          <p:cNvPr id="7" name="Footer Placeholder 6"/>
          <p:cNvSpPr>
            <a:spLocks noGrp="1"/>
          </p:cNvSpPr>
          <p:nvPr>
            <p:ph type="ftr" sz="quarter" idx="11"/>
          </p:nvPr>
        </p:nvSpPr>
        <p:spPr/>
        <p:txBody>
          <a:bodyPr/>
          <a:lstStyle/>
          <a:p>
            <a:r>
              <a:rPr lang="da-DK"/>
              <a:t>LTC Andre Dragomiretzky, USA, RET</a:t>
            </a:r>
            <a:endParaRPr lang="en-US"/>
          </a:p>
        </p:txBody>
      </p:sp>
      <p:sp>
        <p:nvSpPr>
          <p:cNvPr id="8" name="Slide Number Placeholder 7"/>
          <p:cNvSpPr>
            <a:spLocks noGrp="1"/>
          </p:cNvSpPr>
          <p:nvPr>
            <p:ph type="sldNum" sz="quarter" idx="12"/>
          </p:nvPr>
        </p:nvSpPr>
        <p:spPr/>
        <p:txBody>
          <a:bodyPr/>
          <a:lstStyle/>
          <a:p>
            <a:fld id="{6F652BDE-3756-44C3-934D-EA65F817070F}" type="slidenum">
              <a:rPr lang="en-US" smtClean="0"/>
              <a:t>6</a:t>
            </a:fld>
            <a:endParaRPr lang="en-US"/>
          </a:p>
        </p:txBody>
      </p:sp>
    </p:spTree>
    <p:extLst>
      <p:ext uri="{BB962C8B-B14F-4D97-AF65-F5344CB8AC3E}">
        <p14:creationId xmlns:p14="http://schemas.microsoft.com/office/powerpoint/2010/main" val="402563915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North Western Wars</a:t>
            </a:r>
          </a:p>
        </p:txBody>
      </p:sp>
      <p:sp>
        <p:nvSpPr>
          <p:cNvPr id="3" name="Content Placeholder 2"/>
          <p:cNvSpPr>
            <a:spLocks noGrp="1"/>
          </p:cNvSpPr>
          <p:nvPr>
            <p:ph idx="1"/>
          </p:nvPr>
        </p:nvSpPr>
        <p:spPr>
          <a:xfrm>
            <a:off x="457200" y="1600200"/>
            <a:ext cx="4495800" cy="4525963"/>
          </a:xfrm>
        </p:spPr>
        <p:txBody>
          <a:bodyPr>
            <a:normAutofit fontScale="70000" lnSpcReduction="20000"/>
          </a:bodyPr>
          <a:lstStyle/>
          <a:p>
            <a:r>
              <a:rPr lang="en-US" dirty="0"/>
              <a:t>1582-1583 Livonian War</a:t>
            </a:r>
          </a:p>
          <a:p>
            <a:r>
              <a:rPr lang="en-US" dirty="0"/>
              <a:t>1590-1595 Russo Swedish War</a:t>
            </a:r>
          </a:p>
          <a:p>
            <a:r>
              <a:rPr lang="en-US" dirty="0"/>
              <a:t>1609-1618 Polish-</a:t>
            </a:r>
            <a:r>
              <a:rPr lang="en-US" dirty="0" err="1"/>
              <a:t>Moscovite</a:t>
            </a:r>
            <a:r>
              <a:rPr lang="en-US" dirty="0"/>
              <a:t> War</a:t>
            </a:r>
          </a:p>
          <a:p>
            <a:r>
              <a:rPr lang="en-US" dirty="0"/>
              <a:t>1632-1634 Smolensk War (Poland)</a:t>
            </a:r>
          </a:p>
          <a:p>
            <a:r>
              <a:rPr lang="en-US" dirty="0"/>
              <a:t>1654-1667 Russo Polish War</a:t>
            </a:r>
          </a:p>
          <a:p>
            <a:r>
              <a:rPr lang="en-US" dirty="0"/>
              <a:t>1656-1658 Russo Swedish War</a:t>
            </a:r>
          </a:p>
          <a:p>
            <a:r>
              <a:rPr lang="en-US" dirty="0"/>
              <a:t>1700-1721 Great Northern War (Sweden)</a:t>
            </a:r>
          </a:p>
          <a:p>
            <a:r>
              <a:rPr lang="en-US" dirty="0"/>
              <a:t>1741-1743 Russo Swedish War</a:t>
            </a:r>
          </a:p>
          <a:p>
            <a:r>
              <a:rPr lang="en-US" dirty="0"/>
              <a:t>1788-1790 Russo Swedish War</a:t>
            </a:r>
          </a:p>
          <a:p>
            <a:r>
              <a:rPr lang="en-US" dirty="0"/>
              <a:t>1792 Polish Russian War</a:t>
            </a:r>
          </a:p>
          <a:p>
            <a:r>
              <a:rPr lang="en-US" dirty="0"/>
              <a:t>1808-1809 Finish War</a:t>
            </a:r>
          </a:p>
          <a:p>
            <a:r>
              <a:rPr lang="en-US" dirty="0"/>
              <a:t>1831 Battle of Warsaw</a:t>
            </a:r>
          </a:p>
          <a:p>
            <a:endParaRPr lang="en-US" i="1"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200400"/>
            <a:ext cx="4187371" cy="2857880"/>
          </a:xfrm>
          <a:prstGeom prst="rect">
            <a:avLst/>
          </a:prstGeom>
        </p:spPr>
      </p:pic>
      <p:sp>
        <p:nvSpPr>
          <p:cNvPr id="4" name="Date Placeholder 3"/>
          <p:cNvSpPr>
            <a:spLocks noGrp="1"/>
          </p:cNvSpPr>
          <p:nvPr>
            <p:ph type="dt" sz="half" idx="10"/>
          </p:nvPr>
        </p:nvSpPr>
        <p:spPr/>
        <p:txBody>
          <a:bodyPr/>
          <a:lstStyle/>
          <a:p>
            <a:fld id="{63E2D81D-32B8-4795-B928-FF14DA18EC56}"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7</a:t>
            </a:fld>
            <a:endParaRPr lang="en-US"/>
          </a:p>
        </p:txBody>
      </p:sp>
    </p:spTree>
    <p:extLst>
      <p:ext uri="{BB962C8B-B14F-4D97-AF65-F5344CB8AC3E}">
        <p14:creationId xmlns:p14="http://schemas.microsoft.com/office/powerpoint/2010/main" val="8553708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South Western Wars</a:t>
            </a:r>
          </a:p>
        </p:txBody>
      </p:sp>
      <p:sp>
        <p:nvSpPr>
          <p:cNvPr id="3" name="Content Placeholder 2"/>
          <p:cNvSpPr>
            <a:spLocks noGrp="1"/>
          </p:cNvSpPr>
          <p:nvPr>
            <p:ph idx="1"/>
          </p:nvPr>
        </p:nvSpPr>
        <p:spPr>
          <a:xfrm>
            <a:off x="533400" y="1600200"/>
            <a:ext cx="3886201" cy="4876800"/>
          </a:xfrm>
        </p:spPr>
        <p:txBody>
          <a:bodyPr>
            <a:normAutofit fontScale="85000" lnSpcReduction="10000"/>
          </a:bodyPr>
          <a:lstStyle/>
          <a:p>
            <a:r>
              <a:rPr lang="en-US" dirty="0"/>
              <a:t>Russo-Turkish Wars</a:t>
            </a:r>
          </a:p>
          <a:p>
            <a:pPr lvl="1"/>
            <a:r>
              <a:rPr lang="en-US" dirty="0"/>
              <a:t>1568-1570</a:t>
            </a:r>
          </a:p>
          <a:p>
            <a:pPr lvl="1"/>
            <a:r>
              <a:rPr lang="en-US" dirty="0"/>
              <a:t>1676-1681</a:t>
            </a:r>
          </a:p>
          <a:p>
            <a:pPr lvl="1"/>
            <a:r>
              <a:rPr lang="en-US" dirty="0"/>
              <a:t>1686-1700</a:t>
            </a:r>
          </a:p>
          <a:p>
            <a:pPr lvl="1"/>
            <a:r>
              <a:rPr lang="en-US" dirty="0"/>
              <a:t>1710-1711</a:t>
            </a:r>
          </a:p>
          <a:p>
            <a:pPr lvl="1"/>
            <a:r>
              <a:rPr lang="en-US" dirty="0"/>
              <a:t>1735-1739</a:t>
            </a:r>
          </a:p>
          <a:p>
            <a:pPr lvl="1"/>
            <a:r>
              <a:rPr lang="en-US" dirty="0"/>
              <a:t>1768-1774</a:t>
            </a:r>
          </a:p>
          <a:p>
            <a:pPr lvl="1"/>
            <a:r>
              <a:rPr lang="en-US" dirty="0"/>
              <a:t>1787-1792</a:t>
            </a:r>
          </a:p>
          <a:p>
            <a:pPr lvl="1"/>
            <a:r>
              <a:rPr lang="en-US" dirty="0"/>
              <a:t>1806-1812</a:t>
            </a:r>
          </a:p>
          <a:p>
            <a:r>
              <a:rPr lang="en-US" dirty="0"/>
              <a:t>Crimean War 1853-56</a:t>
            </a:r>
          </a:p>
          <a:p>
            <a:r>
              <a:rPr lang="en-US" dirty="0"/>
              <a:t>World War I 1914-18</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711661"/>
            <a:ext cx="4848045" cy="3545728"/>
          </a:xfrm>
          <a:prstGeom prst="rect">
            <a:avLst/>
          </a:prstGeom>
        </p:spPr>
      </p:pic>
      <p:sp>
        <p:nvSpPr>
          <p:cNvPr id="5" name="Date Placeholder 4"/>
          <p:cNvSpPr>
            <a:spLocks noGrp="1"/>
          </p:cNvSpPr>
          <p:nvPr>
            <p:ph type="dt" sz="half" idx="10"/>
          </p:nvPr>
        </p:nvSpPr>
        <p:spPr/>
        <p:txBody>
          <a:bodyPr/>
          <a:lstStyle/>
          <a:p>
            <a:fld id="{DA87CADA-4D19-4894-A568-69C58EF8D5BC}" type="datetime1">
              <a:rPr lang="en-US" smtClean="0"/>
              <a:t>10/28/2021</a:t>
            </a:fld>
            <a:endParaRPr lang="en-US"/>
          </a:p>
        </p:txBody>
      </p:sp>
      <p:sp>
        <p:nvSpPr>
          <p:cNvPr id="6" name="Footer Placeholder 5"/>
          <p:cNvSpPr>
            <a:spLocks noGrp="1"/>
          </p:cNvSpPr>
          <p:nvPr>
            <p:ph type="ftr" sz="quarter" idx="11"/>
          </p:nvPr>
        </p:nvSpPr>
        <p:spPr/>
        <p:txBody>
          <a:bodyPr/>
          <a:lstStyle/>
          <a:p>
            <a:r>
              <a:rPr lang="da-DK"/>
              <a:t>LTC Andre Dragomiretzky, USA, RET</a:t>
            </a:r>
            <a:endParaRPr lang="en-US"/>
          </a:p>
        </p:txBody>
      </p:sp>
      <p:sp>
        <p:nvSpPr>
          <p:cNvPr id="7" name="Slide Number Placeholder 6"/>
          <p:cNvSpPr>
            <a:spLocks noGrp="1"/>
          </p:cNvSpPr>
          <p:nvPr>
            <p:ph type="sldNum" sz="quarter" idx="12"/>
          </p:nvPr>
        </p:nvSpPr>
        <p:spPr/>
        <p:txBody>
          <a:bodyPr/>
          <a:lstStyle/>
          <a:p>
            <a:fld id="{6F652BDE-3756-44C3-934D-EA65F817070F}" type="slidenum">
              <a:rPr lang="en-US" smtClean="0"/>
              <a:t>8</a:t>
            </a:fld>
            <a:endParaRPr lang="en-US"/>
          </a:p>
        </p:txBody>
      </p:sp>
    </p:spTree>
    <p:extLst>
      <p:ext uri="{BB962C8B-B14F-4D97-AF65-F5344CB8AC3E}">
        <p14:creationId xmlns:p14="http://schemas.microsoft.com/office/powerpoint/2010/main" val="337534894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Eastern</a:t>
            </a:r>
            <a:r>
              <a:rPr lang="en-US" baseline="0" dirty="0"/>
              <a:t> Wars</a:t>
            </a:r>
            <a:endParaRPr lang="en-US" dirty="0"/>
          </a:p>
        </p:txBody>
      </p:sp>
      <p:sp>
        <p:nvSpPr>
          <p:cNvPr id="3" name="Content Placeholder 2"/>
          <p:cNvSpPr>
            <a:spLocks noGrp="1"/>
          </p:cNvSpPr>
          <p:nvPr>
            <p:ph idx="1"/>
          </p:nvPr>
        </p:nvSpPr>
        <p:spPr/>
        <p:txBody>
          <a:bodyPr/>
          <a:lstStyle/>
          <a:p>
            <a:r>
              <a:rPr lang="en-US" dirty="0"/>
              <a:t>1585 - </a:t>
            </a:r>
            <a:r>
              <a:rPr lang="en-US" dirty="0" err="1"/>
              <a:t>Ermak</a:t>
            </a:r>
            <a:r>
              <a:rPr lang="en-US" dirty="0"/>
              <a:t> </a:t>
            </a:r>
            <a:r>
              <a:rPr lang="en-US" dirty="0" err="1"/>
              <a:t>Timofeevich</a:t>
            </a:r>
            <a:endParaRPr lang="en-US" dirty="0"/>
          </a:p>
          <a:p>
            <a:r>
              <a:rPr lang="en-US" dirty="0"/>
              <a:t>1904 – 1905 Russian – Japanese war</a:t>
            </a:r>
          </a:p>
          <a:p>
            <a:r>
              <a:rPr lang="en-US" dirty="0"/>
              <a:t>1945 - WW II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657600"/>
            <a:ext cx="2095792" cy="29055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484" y="2856240"/>
            <a:ext cx="5255534" cy="3485479"/>
          </a:xfrm>
          <a:prstGeom prst="rect">
            <a:avLst/>
          </a:prstGeom>
        </p:spPr>
      </p:pic>
      <p:sp>
        <p:nvSpPr>
          <p:cNvPr id="6" name="Date Placeholder 5"/>
          <p:cNvSpPr>
            <a:spLocks noGrp="1"/>
          </p:cNvSpPr>
          <p:nvPr>
            <p:ph type="dt" sz="half" idx="10"/>
          </p:nvPr>
        </p:nvSpPr>
        <p:spPr/>
        <p:txBody>
          <a:bodyPr/>
          <a:lstStyle/>
          <a:p>
            <a:fld id="{280E2D1A-DCA6-48ED-9618-92C7A01D9A7F}" type="datetime1">
              <a:rPr lang="en-US" smtClean="0"/>
              <a:t>10/28/2021</a:t>
            </a:fld>
            <a:endParaRPr lang="en-US"/>
          </a:p>
        </p:txBody>
      </p:sp>
      <p:sp>
        <p:nvSpPr>
          <p:cNvPr id="7" name="Footer Placeholder 6"/>
          <p:cNvSpPr>
            <a:spLocks noGrp="1"/>
          </p:cNvSpPr>
          <p:nvPr>
            <p:ph type="ftr" sz="quarter" idx="11"/>
          </p:nvPr>
        </p:nvSpPr>
        <p:spPr/>
        <p:txBody>
          <a:bodyPr/>
          <a:lstStyle/>
          <a:p>
            <a:r>
              <a:rPr lang="da-DK"/>
              <a:t>LTC Andre Dragomiretzky, USA, RET</a:t>
            </a:r>
            <a:endParaRPr lang="en-US"/>
          </a:p>
        </p:txBody>
      </p:sp>
      <p:sp>
        <p:nvSpPr>
          <p:cNvPr id="8" name="Slide Number Placeholder 7"/>
          <p:cNvSpPr>
            <a:spLocks noGrp="1"/>
          </p:cNvSpPr>
          <p:nvPr>
            <p:ph type="sldNum" sz="quarter" idx="12"/>
          </p:nvPr>
        </p:nvSpPr>
        <p:spPr/>
        <p:txBody>
          <a:bodyPr/>
          <a:lstStyle/>
          <a:p>
            <a:fld id="{6F652BDE-3756-44C3-934D-EA65F817070F}" type="slidenum">
              <a:rPr lang="en-US" smtClean="0"/>
              <a:t>9</a:t>
            </a:fld>
            <a:endParaRPr lang="en-US"/>
          </a:p>
        </p:txBody>
      </p:sp>
    </p:spTree>
    <p:extLst>
      <p:ext uri="{BB962C8B-B14F-4D97-AF65-F5344CB8AC3E}">
        <p14:creationId xmlns:p14="http://schemas.microsoft.com/office/powerpoint/2010/main" val="3493439125"/>
      </p:ext>
    </p:extLst>
  </p:cSld>
  <p:clrMapOvr>
    <a:masterClrMapping/>
  </p:clrMapOvr>
  <p:transition spd="slow">
    <p:wipe/>
  </p:transition>
</p:sld>
</file>

<file path=ppt/theme/theme1.xml><?xml version="1.0" encoding="utf-8"?>
<a:theme xmlns:a="http://schemas.openxmlformats.org/drawingml/2006/main" name="Russian Ukrainian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Russian Ukrainian Presentation</Template>
  <TotalTime>1066</TotalTime>
  <Words>2643</Words>
  <Application>Microsoft Office PowerPoint</Application>
  <PresentationFormat>On-screen Show (4:3)</PresentationFormat>
  <Paragraphs>273</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Russian Ukrainian Presentation</vt:lpstr>
      <vt:lpstr>Historical Road to Maidan Square</vt:lpstr>
      <vt:lpstr>Historical Events and Trends</vt:lpstr>
      <vt:lpstr>Kievan Rus Prior to 988</vt:lpstr>
      <vt:lpstr>988</vt:lpstr>
      <vt:lpstr>1054</vt:lpstr>
      <vt:lpstr>Mongols</vt:lpstr>
      <vt:lpstr>North Western Wars</vt:lpstr>
      <vt:lpstr>South Western Wars</vt:lpstr>
      <vt:lpstr>Eastern Wars</vt:lpstr>
      <vt:lpstr>20th Century</vt:lpstr>
      <vt:lpstr>Situation in Ukraine Late 2013</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Historical Road to Maidan Square</dc:title>
  <dc:creator>Andre</dc:creator>
  <cp:lastModifiedBy>Andre</cp:lastModifiedBy>
  <cp:revision>68</cp:revision>
  <cp:lastPrinted>2018-11-26T19:11:35Z</cp:lastPrinted>
  <dcterms:created xsi:type="dcterms:W3CDTF">2018-10-16T19:53:14Z</dcterms:created>
  <dcterms:modified xsi:type="dcterms:W3CDTF">2021-10-28T19:21:57Z</dcterms:modified>
</cp:coreProperties>
</file>